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51"/>
  </p:notesMasterIdLst>
  <p:sldIdLst>
    <p:sldId id="256" r:id="rId2"/>
    <p:sldId id="263" r:id="rId3"/>
    <p:sldId id="299" r:id="rId4"/>
    <p:sldId id="301" r:id="rId5"/>
    <p:sldId id="315" r:id="rId6"/>
    <p:sldId id="316" r:id="rId7"/>
    <p:sldId id="313" r:id="rId8"/>
    <p:sldId id="348" r:id="rId9"/>
    <p:sldId id="347" r:id="rId10"/>
    <p:sldId id="265" r:id="rId11"/>
    <p:sldId id="346" r:id="rId12"/>
    <p:sldId id="352" r:id="rId13"/>
    <p:sldId id="320" r:id="rId14"/>
    <p:sldId id="319" r:id="rId15"/>
    <p:sldId id="318" r:id="rId16"/>
    <p:sldId id="355" r:id="rId17"/>
    <p:sldId id="356" r:id="rId18"/>
    <p:sldId id="350" r:id="rId19"/>
    <p:sldId id="322" r:id="rId20"/>
    <p:sldId id="305" r:id="rId21"/>
    <p:sldId id="324" r:id="rId22"/>
    <p:sldId id="323" r:id="rId23"/>
    <p:sldId id="325" r:id="rId24"/>
    <p:sldId id="326" r:id="rId25"/>
    <p:sldId id="302" r:id="rId26"/>
    <p:sldId id="303" r:id="rId27"/>
    <p:sldId id="349" r:id="rId28"/>
    <p:sldId id="306" r:id="rId29"/>
    <p:sldId id="307" r:id="rId30"/>
    <p:sldId id="310" r:id="rId31"/>
    <p:sldId id="331" r:id="rId32"/>
    <p:sldId id="329" r:id="rId33"/>
    <p:sldId id="328" r:id="rId34"/>
    <p:sldId id="334" r:id="rId35"/>
    <p:sldId id="327" r:id="rId36"/>
    <p:sldId id="332" r:id="rId37"/>
    <p:sldId id="333" r:id="rId38"/>
    <p:sldId id="336" r:id="rId39"/>
    <p:sldId id="335" r:id="rId40"/>
    <p:sldId id="345" r:id="rId41"/>
    <p:sldId id="338" r:id="rId42"/>
    <p:sldId id="337" r:id="rId43"/>
    <p:sldId id="341" r:id="rId44"/>
    <p:sldId id="340" r:id="rId45"/>
    <p:sldId id="343" r:id="rId46"/>
    <p:sldId id="342" r:id="rId47"/>
    <p:sldId id="344" r:id="rId48"/>
    <p:sldId id="309" r:id="rId49"/>
    <p:sldId id="351" r:id="rId5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9"/>
    <p:restoredTop sz="94614"/>
  </p:normalViewPr>
  <p:slideViewPr>
    <p:cSldViewPr snapToGrid="0">
      <p:cViewPr>
        <p:scale>
          <a:sx n="86" d="100"/>
          <a:sy n="86" d="100"/>
        </p:scale>
        <p:origin x="1856" y="27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5778"/>
    </p:cViewPr>
  </p:sorterViewPr>
  <p:notesViewPr>
    <p:cSldViewPr snapToGrid="0">
      <p:cViewPr>
        <p:scale>
          <a:sx n="100" d="100"/>
          <a:sy n="100" d="100"/>
        </p:scale>
        <p:origin x="-1134" y="9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004" cy="465449"/>
          </a:xfrm>
          <a:prstGeom prst="rect">
            <a:avLst/>
          </a:prstGeom>
        </p:spPr>
        <p:txBody>
          <a:bodyPr vert="horz" lIns="89602" tIns="44801" rIns="89602" bIns="44801" rtlCol="0"/>
          <a:lstStyle>
            <a:lvl1pPr algn="l">
              <a:defRPr sz="1200"/>
            </a:lvl1pPr>
          </a:lstStyle>
          <a:p>
            <a:endParaRPr lang="en-US" dirty="0"/>
          </a:p>
        </p:txBody>
      </p:sp>
      <p:sp>
        <p:nvSpPr>
          <p:cNvPr id="3" name="Date Placeholder 2"/>
          <p:cNvSpPr>
            <a:spLocks noGrp="1"/>
          </p:cNvSpPr>
          <p:nvPr>
            <p:ph type="dt" idx="1"/>
          </p:nvPr>
        </p:nvSpPr>
        <p:spPr>
          <a:xfrm>
            <a:off x="3884463" y="0"/>
            <a:ext cx="2972004" cy="465449"/>
          </a:xfrm>
          <a:prstGeom prst="rect">
            <a:avLst/>
          </a:prstGeom>
        </p:spPr>
        <p:txBody>
          <a:bodyPr vert="horz" lIns="89602" tIns="44801" rIns="89602" bIns="44801" rtlCol="0"/>
          <a:lstStyle>
            <a:lvl1pPr algn="r">
              <a:defRPr sz="1200"/>
            </a:lvl1pPr>
          </a:lstStyle>
          <a:p>
            <a:fld id="{3024FC0C-432F-024C-98C4-14D05CA1E4C6}" type="datetimeFigureOut">
              <a:rPr lang="en-US" smtClean="0"/>
              <a:t>12/26/22</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89602" tIns="44801" rIns="89602" bIns="44801" rtlCol="0" anchor="ctr"/>
          <a:lstStyle/>
          <a:p>
            <a:endParaRPr lang="en-US" dirty="0"/>
          </a:p>
        </p:txBody>
      </p:sp>
      <p:sp>
        <p:nvSpPr>
          <p:cNvPr id="5" name="Notes Placeholder 4"/>
          <p:cNvSpPr>
            <a:spLocks noGrp="1"/>
          </p:cNvSpPr>
          <p:nvPr>
            <p:ph type="body" sz="quarter" idx="3"/>
          </p:nvPr>
        </p:nvSpPr>
        <p:spPr>
          <a:xfrm>
            <a:off x="685494" y="4473657"/>
            <a:ext cx="5487013" cy="3660693"/>
          </a:xfrm>
          <a:prstGeom prst="rect">
            <a:avLst/>
          </a:prstGeom>
        </p:spPr>
        <p:txBody>
          <a:bodyPr vert="horz" lIns="89602" tIns="44801" rIns="89602" bIns="448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30951"/>
            <a:ext cx="2972004" cy="465449"/>
          </a:xfrm>
          <a:prstGeom prst="rect">
            <a:avLst/>
          </a:prstGeom>
        </p:spPr>
        <p:txBody>
          <a:bodyPr vert="horz" lIns="89602" tIns="44801" rIns="89602" bIns="4480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463" y="8830951"/>
            <a:ext cx="2972004" cy="465449"/>
          </a:xfrm>
          <a:prstGeom prst="rect">
            <a:avLst/>
          </a:prstGeom>
        </p:spPr>
        <p:txBody>
          <a:bodyPr vert="horz" lIns="89602" tIns="44801" rIns="89602" bIns="44801" rtlCol="0" anchor="b"/>
          <a:lstStyle>
            <a:lvl1pPr algn="r">
              <a:defRPr sz="1200"/>
            </a:lvl1pPr>
          </a:lstStyle>
          <a:p>
            <a:fld id="{D6C3428F-6FF0-EC4B-8CCC-59918850A8B4}" type="slidenum">
              <a:rPr lang="en-US" smtClean="0"/>
              <a:t>‹#›</a:t>
            </a:fld>
            <a:endParaRPr lang="en-US" dirty="0"/>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76338"/>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a:t>
            </a:fld>
            <a:endParaRPr lang="en-US" dirty="0"/>
          </a:p>
        </p:txBody>
      </p:sp>
    </p:spTree>
    <p:extLst>
      <p:ext uri="{BB962C8B-B14F-4D97-AF65-F5344CB8AC3E}">
        <p14:creationId xmlns:p14="http://schemas.microsoft.com/office/powerpoint/2010/main" val="2999332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7400" y="0"/>
            <a:ext cx="5332413" cy="4000500"/>
          </a:xfrm>
        </p:spPr>
      </p:sp>
      <p:sp>
        <p:nvSpPr>
          <p:cNvPr id="3" name="Notes Placeholder 2"/>
          <p:cNvSpPr>
            <a:spLocks noGrp="1"/>
          </p:cNvSpPr>
          <p:nvPr>
            <p:ph type="body" idx="1"/>
          </p:nvPr>
        </p:nvSpPr>
        <p:spPr>
          <a:xfrm>
            <a:off x="159488" y="4044375"/>
            <a:ext cx="6698512" cy="5406127"/>
          </a:xfrm>
        </p:spPr>
        <p:txBody>
          <a:bodyPr>
            <a:normAutofit fontScale="92500" lnSpcReduction="20000"/>
          </a:bodyPr>
          <a:lstStyle/>
          <a:p>
            <a:r>
              <a:rPr lang="en-US" sz="1100" dirty="0"/>
              <a:t>Following Acts, the canon has Romans as the first (and longest) of Paul’s epistles.  Of the twenty-one epistles, Paul wrote thirteen (fourteen, if you include Hebrews).  That Romans follows Acts is logical.  As one person puts it, “Acts gives the conditions of salvation; Romans gives the grounds of salvation.  Romans was not written specifically to tell you what to do.  Acts tells you ‘what’; Romans tells you ‘how’ and ’why’” (Dave Miller).  The letter was apparently dictated by Paul to a scribe named Teritus (16:22) and was probably taken to Rome by a Christian woman named Phoebe (16:1-2).  The distinctive relationship between Paul and Phoebe should not be overlooked.  The recipients of the letter are named in 1:7: ”To all those in Rome who are loved by God and called to be saints.”  It is likely that there were many house churches in the city (16:3-5) during this time so “the church in Rome” represented all Christians living in Rome.  At the time of the letter Rome would have been the largest city in the world.  In Paul’s day the saying was, “All roads lead to Rome.”  Like many of his letters, Paul’s letter would have been circulated amongst the congregations whose “faith is proclaimed in all the world” (1:8).  While Paul did not start the church in Rome it is obvious he was well acquainted with many of its members (16:1-16).   For many years he longed to visit them but was hindered from doing so (1:13; 15:22).  After Paul was taken prisoner in Jerusalem (Acts 21:33), the Lord appeared and told him, “Take courage, for as you have testified to the facts about me in Jerusalem, so you must testify also in Rome” (Acts 23:11).  Several years later Paul does preach in Rome, but not as an evangelist, but as prisoner (Acts 28:16).  Eventually, history tells us that his life ends in martyrdom in approximately AD 68 during the reign of Nero.  Written from Corinth (Acts 20:3; Ro. 16:1, 23; 1 Cor. 1:14), the theme or purpose is of some debate among commentators.  Among the key thoughts is the discussion that takes place regarding the Jew question…the insistence of the Gentles to keep the Law, especially regarding circumcision.  Since the church was composed of both Jews and Gentiles, friction ensued (2:11).  Some say Paul’s purpose was to solicit funds to go to Spain (15:24). Perhaps that was part of it,  but It appears to me that the main theme is </a:t>
            </a:r>
            <a:r>
              <a:rPr lang="en-US" sz="1100" b="1" dirty="0"/>
              <a:t>reconciliation</a:t>
            </a:r>
            <a:r>
              <a:rPr lang="en-US" sz="1100" dirty="0"/>
              <a:t> --- that one (anyone) can be justified two ways: through obedience and because of God’s grace, including the gift of His Son (5:6-8,15; 2 Cor. 5:18-21).  Further, I believe the purpose is to give a teaching document, instructive in nature, to establish or strengthen the church (see 1:11; 16:25; Acts 18:23).  As one person wrote it, Romans is “a concise statement of Christianity from root to fruit.”  It contains the heartbeat of Christianity.  Romans is not easy to get.  As Swindoll says, “it is no light snack for the soul…it is a full course meal.”</a:t>
            </a:r>
          </a:p>
          <a:p>
            <a:endParaRPr lang="en-US" sz="1000" dirty="0"/>
          </a:p>
          <a:p>
            <a:r>
              <a:rPr lang="en-US" sz="1000" b="1" u="sng" dirty="0"/>
              <a:t>Application</a:t>
            </a:r>
          </a:p>
          <a:p>
            <a:endParaRPr lang="en-US" sz="1000" b="1" u="sng" dirty="0"/>
          </a:p>
          <a:p>
            <a:pPr marL="672015" lvl="1" indent="-224005">
              <a:buFont typeface="+mj-lt"/>
              <a:buAutoNum type="arabicPeriod"/>
            </a:pPr>
            <a:r>
              <a:rPr lang="en-US" sz="1100" dirty="0"/>
              <a:t>Paul provides three “I am” statements that every Christian should embrace (KJV): “I am”….”</a:t>
            </a:r>
            <a:r>
              <a:rPr lang="en-US" sz="1100" i="1" dirty="0"/>
              <a:t>debtor</a:t>
            </a:r>
            <a:r>
              <a:rPr lang="en-US" sz="1100" dirty="0"/>
              <a:t>” (1:14), “</a:t>
            </a:r>
            <a:r>
              <a:rPr lang="en-US" sz="1100" i="1" dirty="0"/>
              <a:t>ready</a:t>
            </a:r>
            <a:r>
              <a:rPr lang="en-US" sz="1100" dirty="0"/>
              <a:t>” (1:15), “</a:t>
            </a:r>
            <a:r>
              <a:rPr lang="en-US" sz="1100" i="1" dirty="0"/>
              <a:t>not ashamed</a:t>
            </a:r>
            <a:r>
              <a:rPr lang="en-US" sz="1100" dirty="0"/>
              <a:t>” (1:16).   The ESV says, I am “</a:t>
            </a:r>
            <a:r>
              <a:rPr lang="en-US" sz="1100" i="1" dirty="0"/>
              <a:t>eager</a:t>
            </a:r>
            <a:r>
              <a:rPr lang="en-US" sz="1100" dirty="0"/>
              <a:t>,” “</a:t>
            </a:r>
            <a:r>
              <a:rPr lang="en-US" sz="1100" i="1" dirty="0"/>
              <a:t>under obligation</a:t>
            </a:r>
            <a:r>
              <a:rPr lang="en-US" sz="1100" dirty="0"/>
              <a:t>,” “</a:t>
            </a:r>
            <a:r>
              <a:rPr lang="en-US" sz="1100" i="1" dirty="0"/>
              <a:t>not ashamed</a:t>
            </a:r>
            <a:r>
              <a:rPr lang="en-US" sz="1100" dirty="0"/>
              <a:t>.”  How about us? </a:t>
            </a:r>
          </a:p>
          <a:p>
            <a:pPr marL="672015" lvl="1" indent="-224005">
              <a:buFont typeface="+mj-lt"/>
              <a:buAutoNum type="arabicPeriod"/>
            </a:pPr>
            <a:r>
              <a:rPr lang="en-US" sz="1100" dirty="0"/>
              <a:t>Paul was a “</a:t>
            </a:r>
            <a:r>
              <a:rPr lang="en-US" sz="1100" i="1" dirty="0"/>
              <a:t>servant set apart for the gospel of God</a:t>
            </a:r>
            <a:r>
              <a:rPr lang="en-US" sz="1100" dirty="0"/>
              <a:t>” (1:1).  A servant (slave) belongs to another.  Every Christian is a willing slave of Jesus.  </a:t>
            </a:r>
          </a:p>
          <a:p>
            <a:pPr marL="672015" lvl="1" indent="-224005">
              <a:buFont typeface="+mj-lt"/>
              <a:buAutoNum type="arabicPeriod"/>
            </a:pPr>
            <a:r>
              <a:rPr lang="en-US" sz="1100" dirty="0"/>
              <a:t>Paul calls the Christian a “</a:t>
            </a:r>
            <a:r>
              <a:rPr lang="en-US" sz="1100" i="1" dirty="0"/>
              <a:t>servant of righteousness</a:t>
            </a:r>
            <a:r>
              <a:rPr lang="en-US" sz="1100" dirty="0"/>
              <a:t>” or a “</a:t>
            </a:r>
            <a:r>
              <a:rPr lang="en-US" sz="1100" i="1" dirty="0"/>
              <a:t>servant of sin</a:t>
            </a:r>
            <a:r>
              <a:rPr lang="en-US" sz="1100" dirty="0"/>
              <a:t>” (6:17-18) with it being a free choice of obedience or disobedience for each of us.  We cannot have it both ways…we serve either sin or righteousness.  </a:t>
            </a:r>
          </a:p>
          <a:p>
            <a:pPr marL="672015" lvl="1" indent="-224005">
              <a:buFont typeface="+mj-lt"/>
              <a:buAutoNum type="arabicPeriod"/>
            </a:pPr>
            <a:r>
              <a:rPr lang="en-US" sz="1100" dirty="0"/>
              <a:t>Paul says that we are “</a:t>
            </a:r>
            <a:r>
              <a:rPr lang="en-US" sz="1100" i="1" dirty="0"/>
              <a:t>die to sin</a:t>
            </a:r>
            <a:r>
              <a:rPr lang="en-US" sz="1100" dirty="0"/>
              <a:t>” (6.3) and explains that we are to be buried with Christ in baptism in what he calls a likeness of Christ’s death, burial, and resurrection (6:4).  With baptism, one “</a:t>
            </a:r>
            <a:r>
              <a:rPr lang="en-US" sz="1100" i="1" dirty="0"/>
              <a:t>puts away</a:t>
            </a:r>
            <a:r>
              <a:rPr lang="en-US" sz="1100" dirty="0"/>
              <a:t>” or “</a:t>
            </a:r>
            <a:r>
              <a:rPr lang="en-US" sz="1100" i="1" dirty="0"/>
              <a:t>crucifies</a:t>
            </a:r>
            <a:r>
              <a:rPr lang="en-US" sz="1100" dirty="0"/>
              <a:t>” the “</a:t>
            </a:r>
            <a:r>
              <a:rPr lang="en-US" sz="1100" i="1" dirty="0"/>
              <a:t>old self</a:t>
            </a:r>
            <a:r>
              <a:rPr lang="en-US" sz="1100" dirty="0"/>
              <a:t>” (6:5). Can that be said of you?  </a:t>
            </a:r>
          </a:p>
          <a:p>
            <a:pPr marL="672015" lvl="1" indent="-224005">
              <a:buFont typeface="+mj-lt"/>
              <a:buAutoNum type="arabicPeriod"/>
            </a:pPr>
            <a:r>
              <a:rPr lang="en-US" sz="1100" dirty="0"/>
              <a:t>Paul describes Phoebe as a “</a:t>
            </a:r>
            <a:r>
              <a:rPr lang="en-US" sz="1100" i="1" dirty="0"/>
              <a:t>sister,</a:t>
            </a:r>
            <a:r>
              <a:rPr lang="en-US" sz="1100" dirty="0"/>
              <a:t>” “</a:t>
            </a:r>
            <a:r>
              <a:rPr lang="en-US" sz="1100" i="1" dirty="0"/>
              <a:t>servant</a:t>
            </a:r>
            <a:r>
              <a:rPr lang="en-US" sz="1100" dirty="0"/>
              <a:t>,” “</a:t>
            </a:r>
            <a:r>
              <a:rPr lang="en-US" sz="1100" i="1" dirty="0"/>
              <a:t>saint</a:t>
            </a:r>
            <a:r>
              <a:rPr lang="en-US" sz="1100" dirty="0"/>
              <a:t>,” and “</a:t>
            </a:r>
            <a:r>
              <a:rPr lang="en-US" sz="1100" i="1" dirty="0"/>
              <a:t>helper</a:t>
            </a:r>
            <a:r>
              <a:rPr lang="en-US" sz="1100" dirty="0"/>
              <a:t>” (16:1-2).  Each of these terms helps us to see Phoebe as a unique Christian woman.  He recommends her to the church at Rome.  We need more Phoebe’s in the church today.  </a:t>
            </a:r>
            <a:br>
              <a:rPr lang="en-US" sz="1000" dirty="0"/>
            </a:br>
            <a:endParaRPr lang="en-US" sz="1000" dirty="0"/>
          </a:p>
          <a:p>
            <a:r>
              <a:rPr lang="en-US" sz="1000" b="1" dirty="0"/>
              <a:t>Key thought: </a:t>
            </a:r>
            <a:r>
              <a:rPr lang="en-US" sz="1100" dirty="0"/>
              <a:t>Notice the beginning and the end of this letter - like bookends we need to compare 1:1-6 to 16:20-27.  As one person said, “In 1;1-6, Paul drove a stake.  In 16:20-27, he drove another stake.  Between the two stakes, he stretched a line on which he hung his arguments and conclusions.”</a:t>
            </a:r>
            <a:r>
              <a:rPr lang="en-US" sz="1000" dirty="0"/>
              <a:t> --- David </a:t>
            </a:r>
            <a:r>
              <a:rPr lang="en-US" sz="900" dirty="0"/>
              <a:t>Roper, Truth for Today Commentary, Romans 1-7, </a:t>
            </a:r>
            <a:r>
              <a:rPr lang="en-US" sz="900" i="1" dirty="0"/>
              <a:t>page 16.  </a:t>
            </a:r>
            <a:r>
              <a:rPr lang="en-US" sz="900" dirty="0"/>
              <a:t> </a:t>
            </a:r>
            <a:r>
              <a:rPr lang="en-US" sz="1000" dirty="0"/>
              <a:t>  </a:t>
            </a:r>
          </a:p>
          <a:p>
            <a:endParaRPr lang="en-US" sz="1000" b="1" dirty="0"/>
          </a:p>
          <a:p>
            <a:endParaRPr lang="en-US" sz="1000" b="1" dirty="0"/>
          </a:p>
          <a:p>
            <a:endParaRPr lang="en-US" sz="1000" b="1" dirty="0"/>
          </a:p>
          <a:p>
            <a:endParaRPr lang="en-US" sz="1000" b="1"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20713" y="585788"/>
            <a:ext cx="5837237" cy="4378325"/>
          </a:xfrm>
          <a:solidFill>
            <a:srgbClr val="FFFF00"/>
          </a:solidFill>
        </p:spPr>
      </p:sp>
      <p:sp>
        <p:nvSpPr>
          <p:cNvPr id="3" name="Notes Placeholder 2"/>
          <p:cNvSpPr>
            <a:spLocks noGrp="1"/>
          </p:cNvSpPr>
          <p:nvPr>
            <p:ph type="body" idx="1"/>
          </p:nvPr>
        </p:nvSpPr>
        <p:spPr>
          <a:xfrm>
            <a:off x="116549" y="6006808"/>
            <a:ext cx="5761518" cy="3170085"/>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2</a:t>
            </a:fld>
            <a:endParaRPr lang="en-US" dirty="0"/>
          </a:p>
        </p:txBody>
      </p:sp>
    </p:spTree>
    <p:extLst>
      <p:ext uri="{BB962C8B-B14F-4D97-AF65-F5344CB8AC3E}">
        <p14:creationId xmlns:p14="http://schemas.microsoft.com/office/powerpoint/2010/main" val="2057503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7400" y="0"/>
            <a:ext cx="5332413" cy="4000500"/>
          </a:xfrm>
        </p:spPr>
      </p:sp>
      <p:sp>
        <p:nvSpPr>
          <p:cNvPr id="3" name="Notes Placeholder 2"/>
          <p:cNvSpPr>
            <a:spLocks noGrp="1"/>
          </p:cNvSpPr>
          <p:nvPr>
            <p:ph type="body" idx="1"/>
          </p:nvPr>
        </p:nvSpPr>
        <p:spPr>
          <a:xfrm>
            <a:off x="159488" y="4044375"/>
            <a:ext cx="6698512" cy="5406127"/>
          </a:xfrm>
        </p:spPr>
        <p:txBody>
          <a:bodyPr>
            <a:normAutofit fontScale="92500" lnSpcReduction="20000"/>
          </a:bodyPr>
          <a:lstStyle/>
          <a:p>
            <a:r>
              <a:rPr lang="en-US" sz="1100" dirty="0"/>
              <a:t>Following Acts, the canon has Romans as the first (and longest) of Paul’s epistles.  Of the twenty-one epistles, Paul wrote thirteen (fourteen, if you include Hebrews).  That Romans follows Acts is logical.  As one person puts it, “Acts gives the conditions of salvation; Romans gives the grounds of salvation.  Romans was not written specifically to tell you what to do.  Acts tells you ‘what’; Romans tells you ‘how’ and ’why’” (Dave Miller).  The letter was apparently dictated by Paul to a scribe named Teritus (16:22) and was probably taken to Rome by a Christian woman named Phoebe (16:1-2).  The distinctive relationship between Paul and Phoebe should not be overlooked.  The recipients of the letter are named in 1:7: ”To all those in Rome who are loved by God and called to be saints.”  It is likely that there were many house churches in the city (16:3-5) during this time so “the church in Rome” represented all Christians living in Rome.  At the time of the letter Rome would have been the largest city in the world.  In Paul’s day the saying was, “All roads lead to Rome.”  Like many of his letters, Paul’s letter would have been circulated amongst the congregations whose “faith is proclaimed in all the world” (1:8).  While Paul did not start the church in Rome it is obvious he was well acquainted with many of its members (16:1-16).   For many years he longed to visit them but was hindered from doing so (1:13; 15:22).  After Paul was taken prisoner in Jerusalem (Acts 21:33), the Lord appeared and told him, “Take courage, for as you have testified to the facts about me in Jerusalem, so you must testify also in Rome” (Acts 23:11).  Several years later Paul does preach in Rome, but not as an evangelist, but as prisoner (Acts 28:16).  Eventually, history tells us that his life ends in martyrdom in approximately AD 68 during the reign of Nero.  Written from Corinth (Acts 20:3; Ro. 16:1, 23; 1 Cor. 1:14), the theme or purpose is of some debate among commentators.  Among the key thoughts is the discussion that takes place regarding the Jew question…the insistence of the Gentles to keep the Law, especially regarding circumcision.  Since the church was composed of both Jews and Gentiles, friction ensued (2:11).  Some say Paul’s purpose was to solicit funds to go to Spain (15:24). Perhaps that was part of it,  but It appears to me that the main theme is </a:t>
            </a:r>
            <a:r>
              <a:rPr lang="en-US" sz="1100" b="1" dirty="0"/>
              <a:t>reconciliation</a:t>
            </a:r>
            <a:r>
              <a:rPr lang="en-US" sz="1100" dirty="0"/>
              <a:t> --- that one (anyone) can be justified two ways: through obedience and because of God’s grace, including the gift of His Son (5:6-8,15; 2 Cor. 5:18-21).  Further, I believe the purpose is to give a teaching document, instructive in nature, to establish or strengthen the church (see 1:11; 16:25; Acts 18:23).  As one person wrote it, Romans is “a concise statement of Christianity from root to fruit.”  It contains the heartbeat of Christianity.  Romans is not easy to get.  As Swindoll says, “it is no light snack for the soul…it is a full course meal.”</a:t>
            </a:r>
          </a:p>
          <a:p>
            <a:endParaRPr lang="en-US" sz="1000" dirty="0"/>
          </a:p>
          <a:p>
            <a:r>
              <a:rPr lang="en-US" sz="1000" b="1" u="sng" dirty="0"/>
              <a:t>Application</a:t>
            </a:r>
          </a:p>
          <a:p>
            <a:endParaRPr lang="en-US" sz="1000" b="1" u="sng" dirty="0"/>
          </a:p>
          <a:p>
            <a:pPr marL="672015" lvl="1" indent="-224005">
              <a:buFont typeface="+mj-lt"/>
              <a:buAutoNum type="arabicPeriod"/>
            </a:pPr>
            <a:r>
              <a:rPr lang="en-US" sz="1100" dirty="0"/>
              <a:t>Paul provides three “I am” statements that every Christian should embrace (KJV): “I am”….”</a:t>
            </a:r>
            <a:r>
              <a:rPr lang="en-US" sz="1100" i="1" dirty="0"/>
              <a:t>debtor</a:t>
            </a:r>
            <a:r>
              <a:rPr lang="en-US" sz="1100" dirty="0"/>
              <a:t>” (1:14), “</a:t>
            </a:r>
            <a:r>
              <a:rPr lang="en-US" sz="1100" i="1" dirty="0"/>
              <a:t>ready</a:t>
            </a:r>
            <a:r>
              <a:rPr lang="en-US" sz="1100" dirty="0"/>
              <a:t>” (1:15), “</a:t>
            </a:r>
            <a:r>
              <a:rPr lang="en-US" sz="1100" i="1" dirty="0"/>
              <a:t>not ashamed</a:t>
            </a:r>
            <a:r>
              <a:rPr lang="en-US" sz="1100" dirty="0"/>
              <a:t>” (1:16).   The ESV says, I am “</a:t>
            </a:r>
            <a:r>
              <a:rPr lang="en-US" sz="1100" i="1" dirty="0"/>
              <a:t>eager</a:t>
            </a:r>
            <a:r>
              <a:rPr lang="en-US" sz="1100" dirty="0"/>
              <a:t>,” “</a:t>
            </a:r>
            <a:r>
              <a:rPr lang="en-US" sz="1100" i="1" dirty="0"/>
              <a:t>under obligation</a:t>
            </a:r>
            <a:r>
              <a:rPr lang="en-US" sz="1100" dirty="0"/>
              <a:t>,” “</a:t>
            </a:r>
            <a:r>
              <a:rPr lang="en-US" sz="1100" i="1" dirty="0"/>
              <a:t>not ashamed</a:t>
            </a:r>
            <a:r>
              <a:rPr lang="en-US" sz="1100" dirty="0"/>
              <a:t>.”  How about us? </a:t>
            </a:r>
          </a:p>
          <a:p>
            <a:pPr marL="672015" lvl="1" indent="-224005">
              <a:buFont typeface="+mj-lt"/>
              <a:buAutoNum type="arabicPeriod"/>
            </a:pPr>
            <a:r>
              <a:rPr lang="en-US" sz="1100" dirty="0"/>
              <a:t>Paul was a “</a:t>
            </a:r>
            <a:r>
              <a:rPr lang="en-US" sz="1100" i="1" dirty="0"/>
              <a:t>servant set apart for the gospel of God</a:t>
            </a:r>
            <a:r>
              <a:rPr lang="en-US" sz="1100" dirty="0"/>
              <a:t>” (1:1).  A servant (slave) belongs to another.  Every Christian is a willing slave of Jesus.  </a:t>
            </a:r>
          </a:p>
          <a:p>
            <a:pPr marL="672015" lvl="1" indent="-224005">
              <a:buFont typeface="+mj-lt"/>
              <a:buAutoNum type="arabicPeriod"/>
            </a:pPr>
            <a:r>
              <a:rPr lang="en-US" sz="1100" dirty="0"/>
              <a:t>Paul calls the Christian a “</a:t>
            </a:r>
            <a:r>
              <a:rPr lang="en-US" sz="1100" i="1" dirty="0"/>
              <a:t>servant of righteousness</a:t>
            </a:r>
            <a:r>
              <a:rPr lang="en-US" sz="1100" dirty="0"/>
              <a:t>” or a “</a:t>
            </a:r>
            <a:r>
              <a:rPr lang="en-US" sz="1100" i="1" dirty="0"/>
              <a:t>servant of sin</a:t>
            </a:r>
            <a:r>
              <a:rPr lang="en-US" sz="1100" dirty="0"/>
              <a:t>” (6:17-18) with it being a free choice of obedience or disobedience for each of us.  We cannot have it both ways…we serve either sin or righteousness.  </a:t>
            </a:r>
          </a:p>
          <a:p>
            <a:pPr marL="672015" lvl="1" indent="-224005">
              <a:buFont typeface="+mj-lt"/>
              <a:buAutoNum type="arabicPeriod"/>
            </a:pPr>
            <a:r>
              <a:rPr lang="en-US" sz="1100" dirty="0"/>
              <a:t>Paul says that we are “</a:t>
            </a:r>
            <a:r>
              <a:rPr lang="en-US" sz="1100" i="1" dirty="0"/>
              <a:t>die to sin</a:t>
            </a:r>
            <a:r>
              <a:rPr lang="en-US" sz="1100" dirty="0"/>
              <a:t>” (6.3) and explains that we are to be buried with Christ in baptism in what he calls a likeness of Christ’s death, burial, and resurrection (6:4).  With baptism, one “</a:t>
            </a:r>
            <a:r>
              <a:rPr lang="en-US" sz="1100" i="1" dirty="0"/>
              <a:t>puts away</a:t>
            </a:r>
            <a:r>
              <a:rPr lang="en-US" sz="1100" dirty="0"/>
              <a:t>” or “</a:t>
            </a:r>
            <a:r>
              <a:rPr lang="en-US" sz="1100" i="1" dirty="0"/>
              <a:t>crucifies</a:t>
            </a:r>
            <a:r>
              <a:rPr lang="en-US" sz="1100" dirty="0"/>
              <a:t>” the “</a:t>
            </a:r>
            <a:r>
              <a:rPr lang="en-US" sz="1100" i="1" dirty="0"/>
              <a:t>old self</a:t>
            </a:r>
            <a:r>
              <a:rPr lang="en-US" sz="1100" dirty="0"/>
              <a:t>” (6:5). Can that be said of you?  </a:t>
            </a:r>
          </a:p>
          <a:p>
            <a:pPr marL="672015" lvl="1" indent="-224005">
              <a:buFont typeface="+mj-lt"/>
              <a:buAutoNum type="arabicPeriod"/>
            </a:pPr>
            <a:r>
              <a:rPr lang="en-US" sz="1100" dirty="0"/>
              <a:t>Paul describes Phoebe as a “</a:t>
            </a:r>
            <a:r>
              <a:rPr lang="en-US" sz="1100" i="1" dirty="0"/>
              <a:t>sister,</a:t>
            </a:r>
            <a:r>
              <a:rPr lang="en-US" sz="1100" dirty="0"/>
              <a:t>” “</a:t>
            </a:r>
            <a:r>
              <a:rPr lang="en-US" sz="1100" i="1" dirty="0"/>
              <a:t>servant</a:t>
            </a:r>
            <a:r>
              <a:rPr lang="en-US" sz="1100" dirty="0"/>
              <a:t>,” “</a:t>
            </a:r>
            <a:r>
              <a:rPr lang="en-US" sz="1100" i="1" dirty="0"/>
              <a:t>saint</a:t>
            </a:r>
            <a:r>
              <a:rPr lang="en-US" sz="1100" dirty="0"/>
              <a:t>,” and “</a:t>
            </a:r>
            <a:r>
              <a:rPr lang="en-US" sz="1100" i="1" dirty="0"/>
              <a:t>helper</a:t>
            </a:r>
            <a:r>
              <a:rPr lang="en-US" sz="1100" dirty="0"/>
              <a:t>” (16:1-2).  Each of these terms helps us to see Phoebe as a unique Christian woman.  He recommends her to the church at Rome.  We need more Phoebe’s in the church today.  </a:t>
            </a:r>
            <a:br>
              <a:rPr lang="en-US" sz="1000" dirty="0"/>
            </a:br>
            <a:endParaRPr lang="en-US" sz="1000" dirty="0"/>
          </a:p>
          <a:p>
            <a:r>
              <a:rPr lang="en-US" sz="1000" b="1" dirty="0"/>
              <a:t>Key thought: </a:t>
            </a:r>
            <a:r>
              <a:rPr lang="en-US" sz="1100" dirty="0"/>
              <a:t>Notice the beginning and the end of this letter - like bookends we need to compare 1:1-6 to 16:20-27.  As one person said, “In 1;1-6, Paul drove a stake.  In 16:20-27, he drove another stake.  Between the two stakes, he stretched a line on which he hung his arguments and conclusions.”</a:t>
            </a:r>
            <a:r>
              <a:rPr lang="en-US" sz="1000" dirty="0"/>
              <a:t> --- David </a:t>
            </a:r>
            <a:r>
              <a:rPr lang="en-US" sz="900" dirty="0"/>
              <a:t>Roper, Truth for Today Commentary, Romans 1-7, </a:t>
            </a:r>
            <a:r>
              <a:rPr lang="en-US" sz="900" i="1" dirty="0"/>
              <a:t>page 16.  </a:t>
            </a:r>
            <a:r>
              <a:rPr lang="en-US" sz="900" dirty="0"/>
              <a:t> </a:t>
            </a:r>
            <a:r>
              <a:rPr lang="en-US" sz="1000" dirty="0"/>
              <a:t>  </a:t>
            </a:r>
          </a:p>
          <a:p>
            <a:endParaRPr lang="en-US" sz="1000" b="1" dirty="0"/>
          </a:p>
          <a:p>
            <a:endParaRPr lang="en-US" sz="1000" b="1" dirty="0"/>
          </a:p>
          <a:p>
            <a:endParaRPr lang="en-US" sz="1000" b="1" dirty="0"/>
          </a:p>
          <a:p>
            <a:endParaRPr lang="en-US" sz="1000" b="1"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11</a:t>
            </a:fld>
            <a:endParaRPr lang="en-US" dirty="0"/>
          </a:p>
        </p:txBody>
      </p:sp>
    </p:spTree>
    <p:extLst>
      <p:ext uri="{BB962C8B-B14F-4D97-AF65-F5344CB8AC3E}">
        <p14:creationId xmlns:p14="http://schemas.microsoft.com/office/powerpoint/2010/main" val="2796297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12</a:t>
            </a:fld>
            <a:endParaRPr lang="en-US" dirty="0"/>
          </a:p>
        </p:txBody>
      </p:sp>
    </p:spTree>
    <p:extLst>
      <p:ext uri="{BB962C8B-B14F-4D97-AF65-F5344CB8AC3E}">
        <p14:creationId xmlns:p14="http://schemas.microsoft.com/office/powerpoint/2010/main" val="4172804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16</a:t>
            </a:fld>
            <a:endParaRPr lang="en-US" dirty="0"/>
          </a:p>
        </p:txBody>
      </p:sp>
    </p:spTree>
    <p:extLst>
      <p:ext uri="{BB962C8B-B14F-4D97-AF65-F5344CB8AC3E}">
        <p14:creationId xmlns:p14="http://schemas.microsoft.com/office/powerpoint/2010/main" val="1032788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0063" y="120650"/>
            <a:ext cx="3559175" cy="2670175"/>
          </a:xfrm>
        </p:spPr>
      </p:sp>
      <p:sp>
        <p:nvSpPr>
          <p:cNvPr id="3" name="Notes Placeholder 2"/>
          <p:cNvSpPr>
            <a:spLocks noGrp="1"/>
          </p:cNvSpPr>
          <p:nvPr>
            <p:ph type="body" idx="1"/>
          </p:nvPr>
        </p:nvSpPr>
        <p:spPr>
          <a:xfrm>
            <a:off x="120650" y="2940050"/>
            <a:ext cx="6858000" cy="6324600"/>
          </a:xfrm>
        </p:spPr>
        <p:txBody>
          <a:bodyPr/>
          <a:lstStyle/>
          <a:p>
            <a:r>
              <a:rPr lang="en-US" sz="1100" b="1" u="sng" dirty="0"/>
              <a:t>A Selective Gospel </a:t>
            </a:r>
            <a:r>
              <a:rPr lang="en-US" sz="1100" dirty="0"/>
              <a:t>- Jesus worked many other miracles that are not recorded in this work, but John by inspiration selected these specific signs: </a:t>
            </a:r>
          </a:p>
          <a:p>
            <a:pPr marL="628650" lvl="1" indent="-171450">
              <a:buFont typeface="Arial" panose="020B0604020202020204" pitchFamily="34" charset="0"/>
              <a:buChar char="•"/>
            </a:pPr>
            <a:r>
              <a:rPr lang="en-US" sz="1100" dirty="0"/>
              <a:t>“Now when he was in Jerusalem at the Passover Feast, many believed in his name when they saw the </a:t>
            </a:r>
            <a:r>
              <a:rPr lang="en-US" sz="1100" b="1" dirty="0"/>
              <a:t>signs that he was doing</a:t>
            </a:r>
            <a:r>
              <a:rPr lang="en-US" sz="1100" dirty="0"/>
              <a:t>” (Jn. 2:22)</a:t>
            </a:r>
          </a:p>
          <a:p>
            <a:pPr marL="628650" lvl="1" indent="-171450">
              <a:buFont typeface="Arial" panose="020B0604020202020204" pitchFamily="34" charset="0"/>
              <a:buChar char="•"/>
            </a:pPr>
            <a:r>
              <a:rPr lang="en-US" sz="1100" dirty="0"/>
              <a:t>“This man (Nicodemus) came to Jesus by night and said to him, “Rabbi, we know that you are a teacher come from God, for </a:t>
            </a:r>
            <a:r>
              <a:rPr lang="en-US" sz="1100" b="1" dirty="0"/>
              <a:t>no one can do these signs </a:t>
            </a:r>
            <a:r>
              <a:rPr lang="en-US" sz="1100" dirty="0"/>
              <a:t>that you do unless God is with him” (Jn. 3:2)</a:t>
            </a:r>
          </a:p>
          <a:p>
            <a:pPr marL="628650" lvl="1" indent="-171450">
              <a:buFont typeface="Arial" panose="020B0604020202020204" pitchFamily="34" charset="0"/>
              <a:buChar char="•"/>
            </a:pPr>
            <a:r>
              <a:rPr lang="en-US" sz="1100" dirty="0"/>
              <a:t>“Men of Israel, hear these words: Jesus of Nazareth, a man attested to you by God </a:t>
            </a:r>
            <a:r>
              <a:rPr lang="en-US" sz="1100" b="1" dirty="0"/>
              <a:t>with mighty works and wonders and signs </a:t>
            </a:r>
            <a:r>
              <a:rPr lang="en-US" sz="1100" dirty="0"/>
              <a:t>that God did through him in your midst, as you yourselves know.” (Acts 2:22).</a:t>
            </a:r>
          </a:p>
          <a:p>
            <a:pPr marL="228600" indent="-228600">
              <a:buAutoNum type="arabicPeriod" startAt="2"/>
            </a:pPr>
            <a:r>
              <a:rPr lang="en-US" sz="1100" b="1" u="sng" dirty="0"/>
              <a:t>An Apologetic Gospel</a:t>
            </a:r>
            <a:r>
              <a:rPr lang="en-US" sz="1100" dirty="0"/>
              <a:t> - The root word of the word “apology” is to make defense.  The field of Bible apologetics is the area of defending its veracity.  John selected these signs to defend the truth and to convince all who read it that Jesus is Christ (3:18, 36).</a:t>
            </a:r>
          </a:p>
          <a:p>
            <a:pPr marL="685800" lvl="1" indent="-228600">
              <a:buFont typeface="Arial" panose="020B0604020202020204" pitchFamily="34" charset="0"/>
              <a:buChar char="•"/>
            </a:pPr>
            <a:r>
              <a:rPr lang="en-US" sz="1100" dirty="0"/>
              <a:t>“Whoever believes in him is not condemned, but whoever does not believe is condemned already, because he has not believed in the name of the only Son of God” (3:18)</a:t>
            </a:r>
          </a:p>
          <a:p>
            <a:pPr marL="685800" lvl="1" indent="-228600">
              <a:buFont typeface="Arial" panose="020B0604020202020204" pitchFamily="34" charset="0"/>
              <a:buChar char="•"/>
            </a:pPr>
            <a:r>
              <a:rPr lang="en-US" sz="1100" dirty="0"/>
              <a:t>“Whoever believes in the Son has eternal life; whoever does not obey the Son shall not see life, but the wrath of God remains on him” (3:36)</a:t>
            </a:r>
          </a:p>
          <a:p>
            <a:pPr marL="228600" indent="-228600">
              <a:buAutoNum type="arabicPeriod" startAt="2"/>
            </a:pPr>
            <a:r>
              <a:rPr lang="en-US" sz="1100" b="1" u="sng" dirty="0"/>
              <a:t>An Interpretive Gospel</a:t>
            </a:r>
            <a:r>
              <a:rPr lang="en-US" sz="1100" dirty="0"/>
              <a:t> - The Greek word for “Christ” and the Hebrew word for “Messiah” both mean “to anoint.”  We must believe that Jesus is the Christ, i.e., He is the promised Messiah, the one anointed by the Father to be the Savior of the world: </a:t>
            </a:r>
          </a:p>
          <a:p>
            <a:pPr marL="685800" lvl="1" indent="-228600">
              <a:buFont typeface="Arial" panose="020B0604020202020204" pitchFamily="34" charset="0"/>
              <a:buChar char="•"/>
            </a:pPr>
            <a:r>
              <a:rPr lang="en-US" sz="1100" dirty="0"/>
              <a:t>”The woman said to him, “I know that Messiah is coming (he who is called Christ). When he comes, he will tell us all things.” 26 Jesus said to her, “I who speak to you am he.”(4:25-26)</a:t>
            </a:r>
          </a:p>
          <a:p>
            <a:pPr marL="685800" lvl="1" indent="-228600">
              <a:buFont typeface="Arial" panose="020B0604020202020204" pitchFamily="34" charset="0"/>
              <a:buChar char="•"/>
            </a:pPr>
            <a:r>
              <a:rPr lang="en-US" sz="1100" dirty="0"/>
              <a:t>“So the Jews gathered around him and said to him, “How long will you keep us in suspense? If you are the Christ, tell us plainly.” 25 Jesus answered them, “</a:t>
            </a:r>
            <a:r>
              <a:rPr lang="en-US" sz="1100" b="1" dirty="0"/>
              <a:t>I told you, and you do not believe</a:t>
            </a:r>
            <a:r>
              <a:rPr lang="en-US" sz="1100" dirty="0"/>
              <a:t>. The works that I do in my Father's name bear witness about me, 26 but you do not believe because you are not among my sheep. (10:24-25; see 1 Cor. 1:15-18).  </a:t>
            </a:r>
          </a:p>
          <a:p>
            <a:pPr marL="228600" indent="-228600">
              <a:buAutoNum type="arabicPeriod" startAt="2"/>
            </a:pPr>
            <a:r>
              <a:rPr lang="en-US" sz="1100" b="1" u="sng" dirty="0"/>
              <a:t>A Definitive Gospel </a:t>
            </a:r>
            <a:r>
              <a:rPr lang="en-US" sz="1100" dirty="0"/>
              <a:t>- Jesus is much more than a good man or a prophet of God.  He is the Son of God.  He is the Son of God with promise who possesses the nature of Deity</a:t>
            </a:r>
          </a:p>
          <a:p>
            <a:pPr marL="685800" lvl="1" indent="-228600">
              <a:buFont typeface="Arial" panose="020B0604020202020204" pitchFamily="34" charset="0"/>
              <a:buChar char="•"/>
            </a:pPr>
            <a:r>
              <a:rPr lang="en-US" sz="1100" dirty="0"/>
              <a:t>“In the beginning was the Word, and the Word was with God, and the Word was God… All things were made through him, and without him was not any thing made that was made”. (</a:t>
            </a:r>
            <a:r>
              <a:rPr lang="en-US" sz="1100" b="1" dirty="0"/>
              <a:t>1:1, 3</a:t>
            </a:r>
            <a:r>
              <a:rPr lang="en-US" sz="1100" dirty="0"/>
              <a:t>; 5:17-18; 8:58-59; 10:30-36; Phil. 2:5-6; Col. 1:15-18).  </a:t>
            </a:r>
            <a:endParaRPr lang="en-US" sz="1100" b="1" u="sng" dirty="0"/>
          </a:p>
          <a:p>
            <a:pPr marL="228600" indent="-228600">
              <a:buAutoNum type="arabicPeriod" startAt="2"/>
            </a:pPr>
            <a:r>
              <a:rPr lang="en-US" sz="1100" b="1" u="sng" dirty="0"/>
              <a:t>An Effective Gospel</a:t>
            </a:r>
            <a:r>
              <a:rPr lang="en-US" sz="1100" b="1" dirty="0"/>
              <a:t> </a:t>
            </a:r>
            <a:r>
              <a:rPr lang="en-US" sz="1100" dirty="0"/>
              <a:t>-   All who believe that Jesus is the Christ (1:4; 5:26; 6:35; 11:25; 14:6)</a:t>
            </a:r>
          </a:p>
          <a:p>
            <a:pPr marL="685800" lvl="1" indent="-228600">
              <a:buFont typeface="Arial" panose="020B0604020202020204" pitchFamily="34" charset="0"/>
              <a:buChar char="•"/>
            </a:pPr>
            <a:r>
              <a:rPr lang="en-US" dirty="0"/>
              <a:t>“In him was life, and the life was the light of men” (1:4)</a:t>
            </a:r>
          </a:p>
          <a:p>
            <a:pPr marL="685800" lvl="1" indent="-228600">
              <a:buFont typeface="Arial" panose="020B0604020202020204" pitchFamily="34" charset="0"/>
              <a:buChar char="•"/>
            </a:pPr>
            <a:r>
              <a:rPr lang="en-US" dirty="0"/>
              <a:t>“Jesus said to them, “I am the bread of life; whoever comes to me shall not hunger, and whoever believes in me shall never thirst” (6:35; 11:25)</a:t>
            </a:r>
          </a:p>
          <a:p>
            <a:pPr marL="685800" lvl="1" indent="-228600">
              <a:buFont typeface="Arial" panose="020B0604020202020204" pitchFamily="34" charset="0"/>
              <a:buChar char="•"/>
            </a:pPr>
            <a:r>
              <a:rPr lang="en-US" dirty="0"/>
              <a:t>“Jesus said to him, “I am the way, and the truth, and the life. No one comes to the Father except through me” (14:6)</a:t>
            </a:r>
            <a:br>
              <a:rPr lang="en-US" dirty="0"/>
            </a:br>
            <a:endParaRPr lang="en-US" dirty="0"/>
          </a:p>
          <a:p>
            <a:pPr algn="ctr"/>
            <a:r>
              <a:rPr lang="en-US" dirty="0"/>
              <a:t>“THAT WE MIGHT BELIEVE….”</a:t>
            </a:r>
          </a:p>
          <a:p>
            <a:endParaRPr lang="en-US" dirty="0"/>
          </a:p>
        </p:txBody>
      </p:sp>
    </p:spTree>
    <p:extLst>
      <p:ext uri="{BB962C8B-B14F-4D97-AF65-F5344CB8AC3E}">
        <p14:creationId xmlns:p14="http://schemas.microsoft.com/office/powerpoint/2010/main" val="3414696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18</a:t>
            </a:fld>
            <a:endParaRPr lang="en-US" dirty="0"/>
          </a:p>
        </p:txBody>
      </p:sp>
    </p:spTree>
    <p:extLst>
      <p:ext uri="{BB962C8B-B14F-4D97-AF65-F5344CB8AC3E}">
        <p14:creationId xmlns:p14="http://schemas.microsoft.com/office/powerpoint/2010/main" val="1460974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27</a:t>
            </a:fld>
            <a:endParaRPr lang="en-US" dirty="0"/>
          </a:p>
        </p:txBody>
      </p:sp>
    </p:spTree>
    <p:extLst>
      <p:ext uri="{BB962C8B-B14F-4D97-AF65-F5344CB8AC3E}">
        <p14:creationId xmlns:p14="http://schemas.microsoft.com/office/powerpoint/2010/main" val="1460974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12/26/22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12/26/22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Romans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Romans</a:t>
            </a:r>
          </a:p>
        </p:txBody>
      </p:sp>
      <p:sp>
        <p:nvSpPr>
          <p:cNvPr id="3" name="Content Placeholder 2"/>
          <p:cNvSpPr>
            <a:spLocks noGrp="1"/>
          </p:cNvSpPr>
          <p:nvPr>
            <p:ph idx="1"/>
          </p:nvPr>
        </p:nvSpPr>
        <p:spPr>
          <a:xfrm>
            <a:off x="226016" y="1403788"/>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38100" y="3009900"/>
            <a:ext cx="2438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81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5626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105400"/>
            <a:ext cx="1828800" cy="523220"/>
          </a:xfrm>
          <a:prstGeom prst="rect">
            <a:avLst/>
          </a:prstGeom>
          <a:noFill/>
        </p:spPr>
        <p:txBody>
          <a:bodyPr wrap="square" rtlCol="0">
            <a:spAutoFit/>
          </a:bodyPr>
          <a:lstStyle/>
          <a:p>
            <a:r>
              <a:rPr lang="en-US" sz="1200" b="1" i="1" dirty="0"/>
              <a:t>        </a:t>
            </a:r>
            <a:r>
              <a:rPr lang="en-US" sz="1400" dirty="0"/>
              <a:t>Doctrine</a:t>
            </a:r>
          </a:p>
          <a:p>
            <a:r>
              <a:rPr lang="en-US" sz="1400" b="1" i="1" dirty="0"/>
              <a:t>             </a:t>
            </a:r>
            <a:r>
              <a:rPr lang="en-US" sz="1400" dirty="0"/>
              <a:t>of Sin</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2438400" cy="369332"/>
          </a:xfrm>
          <a:prstGeom prst="rect">
            <a:avLst/>
          </a:prstGeom>
          <a:noFill/>
        </p:spPr>
        <p:txBody>
          <a:bodyPr wrap="square" rtlCol="0">
            <a:spAutoFit/>
          </a:bodyPr>
          <a:lstStyle/>
          <a:p>
            <a:r>
              <a:rPr lang="en-US" dirty="0"/>
              <a:t>      </a:t>
            </a:r>
            <a:r>
              <a:rPr lang="en-US" sz="1600" dirty="0"/>
              <a:t>Chapters 1:18-8:39</a:t>
            </a:r>
          </a:p>
        </p:txBody>
      </p:sp>
      <p:sp>
        <p:nvSpPr>
          <p:cNvPr id="118" name="TextBox 117"/>
          <p:cNvSpPr txBox="1"/>
          <p:nvPr/>
        </p:nvSpPr>
        <p:spPr>
          <a:xfrm>
            <a:off x="3581400" y="3886200"/>
            <a:ext cx="2895600" cy="338554"/>
          </a:xfrm>
          <a:prstGeom prst="rect">
            <a:avLst/>
          </a:prstGeom>
          <a:noFill/>
        </p:spPr>
        <p:txBody>
          <a:bodyPr wrap="square" rtlCol="0">
            <a:spAutoFit/>
          </a:bodyPr>
          <a:lstStyle/>
          <a:p>
            <a:r>
              <a:rPr lang="en-US" sz="1600" dirty="0"/>
              <a:t>          Chapters  9-11</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2552700" y="3009900"/>
            <a:ext cx="21336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4958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7244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248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029200" y="3048000"/>
            <a:ext cx="22098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324600" y="3886200"/>
            <a:ext cx="2209800" cy="338554"/>
          </a:xfrm>
          <a:prstGeom prst="rect">
            <a:avLst/>
          </a:prstGeom>
          <a:noFill/>
        </p:spPr>
        <p:txBody>
          <a:bodyPr wrap="square" rtlCol="0">
            <a:spAutoFit/>
          </a:bodyPr>
          <a:lstStyle/>
          <a:p>
            <a:r>
              <a:rPr lang="en-US" sz="1600" dirty="0"/>
              <a:t>  Chapter 12:1-15:13</a:t>
            </a:r>
          </a:p>
        </p:txBody>
      </p:sp>
      <p:cxnSp>
        <p:nvCxnSpPr>
          <p:cNvPr id="104" name="Straight Connector 103"/>
          <p:cNvCxnSpPr/>
          <p:nvPr/>
        </p:nvCxnSpPr>
        <p:spPr>
          <a:xfrm rot="5400000">
            <a:off x="5791200" y="4495800"/>
            <a:ext cx="457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3238500" y="4457700"/>
            <a:ext cx="5334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rot="306283">
            <a:off x="1137929" y="1106607"/>
            <a:ext cx="400110" cy="3298758"/>
          </a:xfrm>
          <a:prstGeom prst="rect">
            <a:avLst/>
          </a:prstGeom>
          <a:noFill/>
        </p:spPr>
        <p:txBody>
          <a:bodyPr vert="vert270" wrap="square" rtlCol="0">
            <a:spAutoFit/>
          </a:bodyPr>
          <a:lstStyle/>
          <a:p>
            <a:r>
              <a:rPr lang="en-US" sz="1400" b="1" dirty="0"/>
              <a:t>     Introduction – Personal (1:1-17</a:t>
            </a:r>
            <a:r>
              <a:rPr lang="en-US" sz="1400" dirty="0"/>
              <a:t>)</a:t>
            </a:r>
          </a:p>
        </p:txBody>
      </p:sp>
      <p:sp>
        <p:nvSpPr>
          <p:cNvPr id="45" name="TextBox 44"/>
          <p:cNvSpPr txBox="1"/>
          <p:nvPr/>
        </p:nvSpPr>
        <p:spPr>
          <a:xfrm>
            <a:off x="1371600" y="1905000"/>
            <a:ext cx="2583412" cy="369332"/>
          </a:xfrm>
          <a:prstGeom prst="rect">
            <a:avLst/>
          </a:prstGeom>
          <a:noFill/>
        </p:spPr>
        <p:txBody>
          <a:bodyPr wrap="square" rtlCol="0">
            <a:spAutoFit/>
          </a:bodyPr>
          <a:lstStyle/>
          <a:p>
            <a:r>
              <a:rPr lang="en-US" b="1" dirty="0"/>
              <a:t>    …Saving the Sinner</a:t>
            </a:r>
          </a:p>
        </p:txBody>
      </p:sp>
      <p:sp>
        <p:nvSpPr>
          <p:cNvPr id="55" name="TextBox 54"/>
          <p:cNvSpPr txBox="1"/>
          <p:nvPr/>
        </p:nvSpPr>
        <p:spPr>
          <a:xfrm>
            <a:off x="3048000" y="1524000"/>
            <a:ext cx="2743200" cy="369332"/>
          </a:xfrm>
          <a:prstGeom prst="rect">
            <a:avLst/>
          </a:prstGeom>
          <a:noFill/>
        </p:spPr>
        <p:txBody>
          <a:bodyPr wrap="square" rtlCol="0">
            <a:spAutoFit/>
          </a:bodyPr>
          <a:lstStyle/>
          <a:p>
            <a:r>
              <a:rPr lang="en-US" dirty="0">
                <a:latin typeface="Arial Black" pitchFamily="34" charset="0"/>
              </a:rPr>
              <a:t>         THE GOSPEL…</a:t>
            </a:r>
          </a:p>
        </p:txBody>
      </p:sp>
      <p:sp>
        <p:nvSpPr>
          <p:cNvPr id="58" name="TextBox 57"/>
          <p:cNvSpPr txBox="1"/>
          <p:nvPr/>
        </p:nvSpPr>
        <p:spPr>
          <a:xfrm>
            <a:off x="3886200" y="1884403"/>
            <a:ext cx="2427355" cy="369332"/>
          </a:xfrm>
          <a:prstGeom prst="rect">
            <a:avLst/>
          </a:prstGeom>
          <a:noFill/>
        </p:spPr>
        <p:txBody>
          <a:bodyPr wrap="square" rtlCol="0">
            <a:spAutoFit/>
          </a:bodyPr>
          <a:lstStyle/>
          <a:p>
            <a:r>
              <a:rPr lang="en-US" b="1" dirty="0"/>
              <a:t>  …Concerning Israel</a:t>
            </a:r>
          </a:p>
        </p:txBody>
      </p:sp>
      <p:sp>
        <p:nvSpPr>
          <p:cNvPr id="60" name="TextBox 59"/>
          <p:cNvSpPr txBox="1"/>
          <p:nvPr/>
        </p:nvSpPr>
        <p:spPr>
          <a:xfrm>
            <a:off x="6598824" y="1815405"/>
            <a:ext cx="2244307" cy="923330"/>
          </a:xfrm>
          <a:prstGeom prst="rect">
            <a:avLst/>
          </a:prstGeom>
          <a:noFill/>
        </p:spPr>
        <p:txBody>
          <a:bodyPr wrap="square" rtlCol="0">
            <a:spAutoFit/>
          </a:bodyPr>
          <a:lstStyle/>
          <a:p>
            <a:r>
              <a:rPr lang="en-US" b="1" dirty="0"/>
              <a:t>     …Concerning </a:t>
            </a:r>
          </a:p>
          <a:p>
            <a:r>
              <a:rPr lang="en-US" b="1" dirty="0"/>
              <a:t>Christian Conduct</a:t>
            </a:r>
          </a:p>
          <a:p>
            <a:r>
              <a:rPr lang="en-US" dirty="0"/>
              <a:t>         (9:27-33)</a:t>
            </a:r>
          </a:p>
        </p:txBody>
      </p:sp>
      <p:sp>
        <p:nvSpPr>
          <p:cNvPr id="62" name="TextBox 61"/>
          <p:cNvSpPr txBox="1"/>
          <p:nvPr/>
        </p:nvSpPr>
        <p:spPr>
          <a:xfrm rot="281926">
            <a:off x="8718906" y="1359031"/>
            <a:ext cx="400110" cy="2846251"/>
          </a:xfrm>
          <a:prstGeom prst="rect">
            <a:avLst/>
          </a:prstGeom>
          <a:noFill/>
        </p:spPr>
        <p:txBody>
          <a:bodyPr vert="vert270" wrap="square" rtlCol="0">
            <a:spAutoFit/>
          </a:bodyPr>
          <a:lstStyle/>
          <a:p>
            <a:r>
              <a:rPr lang="en-US" sz="1400" b="1" dirty="0"/>
              <a:t>Conclusion-Relational (15:14-16:27)</a:t>
            </a:r>
          </a:p>
        </p:txBody>
      </p:sp>
      <p:sp>
        <p:nvSpPr>
          <p:cNvPr id="63" name="TextBox 62"/>
          <p:cNvSpPr txBox="1"/>
          <p:nvPr/>
        </p:nvSpPr>
        <p:spPr>
          <a:xfrm>
            <a:off x="0" y="4191000"/>
            <a:ext cx="1295400" cy="369332"/>
          </a:xfrm>
          <a:prstGeom prst="rect">
            <a:avLst/>
          </a:prstGeom>
          <a:noFill/>
        </p:spPr>
        <p:txBody>
          <a:bodyPr wrap="square" rtlCol="0">
            <a:spAutoFit/>
          </a:bodyPr>
          <a:lstStyle/>
          <a:p>
            <a:r>
              <a:rPr lang="en-US" dirty="0"/>
              <a:t>   </a:t>
            </a:r>
            <a:r>
              <a:rPr lang="en-US" sz="1600" dirty="0"/>
              <a:t>Emphasis</a:t>
            </a:r>
          </a:p>
        </p:txBody>
      </p:sp>
      <p:cxnSp>
        <p:nvCxnSpPr>
          <p:cNvPr id="69" name="Straight Connector 68"/>
          <p:cNvCxnSpPr/>
          <p:nvPr/>
        </p:nvCxnSpPr>
        <p:spPr>
          <a:xfrm>
            <a:off x="0" y="59436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0" y="4419600"/>
            <a:ext cx="1143000" cy="338554"/>
          </a:xfrm>
          <a:prstGeom prst="rect">
            <a:avLst/>
          </a:prstGeom>
          <a:noFill/>
        </p:spPr>
        <p:txBody>
          <a:bodyPr wrap="square" rtlCol="0">
            <a:spAutoFit/>
          </a:bodyPr>
          <a:lstStyle/>
          <a:p>
            <a:r>
              <a:rPr lang="en-US" sz="1600" dirty="0"/>
              <a:t>   Response</a:t>
            </a:r>
          </a:p>
        </p:txBody>
      </p:sp>
      <p:sp>
        <p:nvSpPr>
          <p:cNvPr id="74" name="TextBox 73"/>
          <p:cNvSpPr txBox="1"/>
          <p:nvPr/>
        </p:nvSpPr>
        <p:spPr>
          <a:xfrm>
            <a:off x="0" y="4648200"/>
            <a:ext cx="1622674" cy="553998"/>
          </a:xfrm>
          <a:prstGeom prst="rect">
            <a:avLst/>
          </a:prstGeom>
          <a:noFill/>
        </p:spPr>
        <p:txBody>
          <a:bodyPr wrap="square" rtlCol="0">
            <a:spAutoFit/>
          </a:bodyPr>
          <a:lstStyle/>
          <a:p>
            <a:r>
              <a:rPr lang="en-US" sz="1600" dirty="0"/>
              <a:t>    Doctrine</a:t>
            </a:r>
            <a:endParaRPr lang="en-US" sz="1200" dirty="0"/>
          </a:p>
          <a:p>
            <a:r>
              <a:rPr lang="en-US" sz="1400" dirty="0"/>
              <a:t>           of God</a:t>
            </a:r>
          </a:p>
        </p:txBody>
      </p:sp>
      <p:sp>
        <p:nvSpPr>
          <p:cNvPr id="85" name="TextBox 84"/>
          <p:cNvSpPr txBox="1"/>
          <p:nvPr/>
        </p:nvSpPr>
        <p:spPr>
          <a:xfrm>
            <a:off x="304800" y="5562600"/>
            <a:ext cx="822533" cy="338554"/>
          </a:xfrm>
          <a:prstGeom prst="rect">
            <a:avLst/>
          </a:prstGeom>
          <a:noFill/>
        </p:spPr>
        <p:txBody>
          <a:bodyPr wrap="square" rtlCol="0">
            <a:spAutoFit/>
          </a:bodyPr>
          <a:lstStyle/>
          <a:p>
            <a:r>
              <a:rPr lang="en-US" sz="1600" dirty="0"/>
              <a:t>   Scope</a:t>
            </a:r>
          </a:p>
        </p:txBody>
      </p:sp>
      <p:sp>
        <p:nvSpPr>
          <p:cNvPr id="86" name="TextBox 85"/>
          <p:cNvSpPr txBox="1"/>
          <p:nvPr/>
        </p:nvSpPr>
        <p:spPr>
          <a:xfrm>
            <a:off x="0" y="5943600"/>
            <a:ext cx="1537830" cy="307777"/>
          </a:xfrm>
          <a:prstGeom prst="rect">
            <a:avLst/>
          </a:prstGeom>
          <a:noFill/>
        </p:spPr>
        <p:txBody>
          <a:bodyPr wrap="square" rtlCol="0">
            <a:spAutoFit/>
          </a:bodyPr>
          <a:lstStyle/>
          <a:p>
            <a:r>
              <a:rPr lang="en-US" sz="1400" dirty="0"/>
              <a:t> Main Theme</a:t>
            </a:r>
          </a:p>
        </p:txBody>
      </p:sp>
      <p:sp>
        <p:nvSpPr>
          <p:cNvPr id="87" name="TextBox 86"/>
          <p:cNvSpPr txBox="1"/>
          <p:nvPr/>
        </p:nvSpPr>
        <p:spPr>
          <a:xfrm>
            <a:off x="0" y="6248400"/>
            <a:ext cx="1158907" cy="307777"/>
          </a:xfrm>
          <a:prstGeom prst="rect">
            <a:avLst/>
          </a:prstGeom>
          <a:noFill/>
        </p:spPr>
        <p:txBody>
          <a:bodyPr wrap="square" rtlCol="0">
            <a:spAutoFit/>
          </a:bodyPr>
          <a:lstStyle/>
          <a:p>
            <a:r>
              <a:rPr lang="en-US" sz="1400" dirty="0"/>
              <a:t>    Key Verses</a:t>
            </a:r>
          </a:p>
        </p:txBody>
      </p:sp>
      <p:sp>
        <p:nvSpPr>
          <p:cNvPr id="88" name="TextBox 87"/>
          <p:cNvSpPr txBox="1"/>
          <p:nvPr/>
        </p:nvSpPr>
        <p:spPr>
          <a:xfrm>
            <a:off x="1295400" y="4191000"/>
            <a:ext cx="1828800" cy="338554"/>
          </a:xfrm>
          <a:prstGeom prst="rect">
            <a:avLst/>
          </a:prstGeom>
          <a:noFill/>
        </p:spPr>
        <p:txBody>
          <a:bodyPr wrap="square" rtlCol="0">
            <a:spAutoFit/>
          </a:bodyPr>
          <a:lstStyle/>
          <a:p>
            <a:r>
              <a:rPr lang="en-US" sz="1600" dirty="0"/>
              <a:t>           Doctrinal</a:t>
            </a:r>
          </a:p>
        </p:txBody>
      </p:sp>
      <p:sp>
        <p:nvSpPr>
          <p:cNvPr id="89" name="TextBox 88"/>
          <p:cNvSpPr txBox="1"/>
          <p:nvPr/>
        </p:nvSpPr>
        <p:spPr>
          <a:xfrm>
            <a:off x="4191000" y="3962400"/>
            <a:ext cx="990600" cy="584775"/>
          </a:xfrm>
          <a:prstGeom prst="rect">
            <a:avLst/>
          </a:prstGeom>
          <a:noFill/>
        </p:spPr>
        <p:txBody>
          <a:bodyPr wrap="square" rtlCol="0">
            <a:spAutoFit/>
          </a:bodyPr>
          <a:lstStyle/>
          <a:p>
            <a:r>
              <a:rPr lang="en-US" sz="1600" dirty="0"/>
              <a:t>          National</a:t>
            </a:r>
          </a:p>
        </p:txBody>
      </p:sp>
      <p:sp>
        <p:nvSpPr>
          <p:cNvPr id="90" name="TextBox 89"/>
          <p:cNvSpPr txBox="1"/>
          <p:nvPr/>
        </p:nvSpPr>
        <p:spPr>
          <a:xfrm>
            <a:off x="6705600" y="4191000"/>
            <a:ext cx="914400" cy="338554"/>
          </a:xfrm>
          <a:prstGeom prst="rect">
            <a:avLst/>
          </a:prstGeom>
          <a:noFill/>
        </p:spPr>
        <p:txBody>
          <a:bodyPr wrap="square" rtlCol="0">
            <a:spAutoFit/>
          </a:bodyPr>
          <a:lstStyle/>
          <a:p>
            <a:r>
              <a:rPr lang="en-US" sz="1600" dirty="0"/>
              <a:t>Practical</a:t>
            </a:r>
          </a:p>
        </p:txBody>
      </p:sp>
      <p:sp>
        <p:nvSpPr>
          <p:cNvPr id="91" name="TextBox 90"/>
          <p:cNvSpPr txBox="1"/>
          <p:nvPr/>
        </p:nvSpPr>
        <p:spPr>
          <a:xfrm>
            <a:off x="1752600" y="2286000"/>
            <a:ext cx="1602105" cy="1323439"/>
          </a:xfrm>
          <a:prstGeom prst="rect">
            <a:avLst/>
          </a:prstGeom>
          <a:noFill/>
        </p:spPr>
        <p:txBody>
          <a:bodyPr wrap="none" rtlCol="0">
            <a:spAutoFit/>
          </a:bodyPr>
          <a:lstStyle/>
          <a:p>
            <a:pPr>
              <a:buFont typeface="Arial" pitchFamily="34" charset="0"/>
              <a:buChar char="•"/>
            </a:pPr>
            <a:r>
              <a:rPr lang="en-US" sz="1600" dirty="0"/>
              <a:t>Depravity of sin </a:t>
            </a:r>
          </a:p>
          <a:p>
            <a:pPr>
              <a:buFont typeface="Arial" pitchFamily="34" charset="0"/>
              <a:buChar char="•"/>
            </a:pPr>
            <a:r>
              <a:rPr lang="en-US" sz="1600" dirty="0"/>
              <a:t>Grace of God</a:t>
            </a:r>
          </a:p>
          <a:p>
            <a:pPr>
              <a:buFont typeface="Arial" pitchFamily="34" charset="0"/>
              <a:buChar char="•"/>
            </a:pPr>
            <a:r>
              <a:rPr lang="en-US" sz="1600" dirty="0"/>
              <a:t>Justification</a:t>
            </a:r>
          </a:p>
          <a:p>
            <a:pPr>
              <a:buFont typeface="Arial" pitchFamily="34" charset="0"/>
              <a:buChar char="•"/>
            </a:pPr>
            <a:r>
              <a:rPr lang="en-US" sz="1600" dirty="0"/>
              <a:t>Sanctification</a:t>
            </a:r>
          </a:p>
          <a:p>
            <a:pPr>
              <a:buFont typeface="Arial" pitchFamily="34" charset="0"/>
              <a:buChar char="•"/>
            </a:pPr>
            <a:r>
              <a:rPr lang="en-US" sz="1600" dirty="0"/>
              <a:t>Reconciliation</a:t>
            </a:r>
          </a:p>
        </p:txBody>
      </p:sp>
      <p:sp>
        <p:nvSpPr>
          <p:cNvPr id="92" name="TextBox 91"/>
          <p:cNvSpPr txBox="1"/>
          <p:nvPr/>
        </p:nvSpPr>
        <p:spPr>
          <a:xfrm>
            <a:off x="3886200" y="2286000"/>
            <a:ext cx="2179224" cy="1323439"/>
          </a:xfrm>
          <a:prstGeom prst="rect">
            <a:avLst/>
          </a:prstGeom>
          <a:noFill/>
        </p:spPr>
        <p:txBody>
          <a:bodyPr wrap="square" rtlCol="0">
            <a:spAutoFit/>
          </a:bodyPr>
          <a:lstStyle/>
          <a:p>
            <a:pPr>
              <a:buFont typeface="Arial" pitchFamily="34" charset="0"/>
              <a:buChar char="•"/>
            </a:pPr>
            <a:r>
              <a:rPr lang="en-US" sz="1600" dirty="0"/>
              <a:t>Divine sovereignty </a:t>
            </a:r>
            <a:br>
              <a:rPr lang="en-US" sz="1600" dirty="0"/>
            </a:br>
            <a:r>
              <a:rPr lang="en-US" sz="1600" dirty="0"/>
              <a:t>   and human will (9:32)</a:t>
            </a:r>
          </a:p>
          <a:p>
            <a:pPr>
              <a:buFont typeface="Arial" pitchFamily="34" charset="0"/>
              <a:buChar char="•"/>
            </a:pPr>
            <a:r>
              <a:rPr lang="en-US" sz="1600" dirty="0"/>
              <a:t>Past, present and</a:t>
            </a:r>
            <a:br>
              <a:rPr lang="en-US" sz="1600" dirty="0"/>
            </a:br>
            <a:r>
              <a:rPr lang="en-US" sz="1600" dirty="0"/>
              <a:t>future of the nation </a:t>
            </a:r>
            <a:br>
              <a:rPr lang="en-US" sz="1600" dirty="0"/>
            </a:br>
            <a:r>
              <a:rPr lang="en-US" sz="1600" dirty="0"/>
              <a:t>(11:26)</a:t>
            </a:r>
          </a:p>
        </p:txBody>
      </p:sp>
      <p:sp>
        <p:nvSpPr>
          <p:cNvPr id="94" name="TextBox 93"/>
          <p:cNvSpPr txBox="1"/>
          <p:nvPr/>
        </p:nvSpPr>
        <p:spPr>
          <a:xfrm>
            <a:off x="6781800" y="2895600"/>
            <a:ext cx="1905000" cy="830997"/>
          </a:xfrm>
          <a:prstGeom prst="rect">
            <a:avLst/>
          </a:prstGeom>
          <a:noFill/>
        </p:spPr>
        <p:txBody>
          <a:bodyPr wrap="square" rtlCol="0">
            <a:spAutoFit/>
          </a:bodyPr>
          <a:lstStyle/>
          <a:p>
            <a:pPr>
              <a:buFont typeface="Arial" pitchFamily="34" charset="0"/>
              <a:buChar char="•"/>
            </a:pPr>
            <a:r>
              <a:rPr lang="en-US" sz="1600" dirty="0"/>
              <a:t>S</a:t>
            </a:r>
            <a:r>
              <a:rPr lang="en-US" sz="1600" b="1" dirty="0"/>
              <a:t>ocial </a:t>
            </a:r>
            <a:endParaRPr lang="en-US" sz="1600" dirty="0"/>
          </a:p>
          <a:p>
            <a:pPr>
              <a:buFont typeface="Arial" pitchFamily="34" charset="0"/>
              <a:buChar char="•"/>
            </a:pPr>
            <a:r>
              <a:rPr lang="en-US" sz="1600" dirty="0"/>
              <a:t>Civil  </a:t>
            </a:r>
          </a:p>
          <a:p>
            <a:pPr>
              <a:buFont typeface="Arial" pitchFamily="34" charset="0"/>
              <a:buChar char="•"/>
            </a:pPr>
            <a:r>
              <a:rPr lang="en-US" sz="1600" dirty="0"/>
              <a:t>Personal   </a:t>
            </a:r>
          </a:p>
        </p:txBody>
      </p:sp>
      <p:sp>
        <p:nvSpPr>
          <p:cNvPr id="95" name="TextBox 94"/>
          <p:cNvSpPr txBox="1"/>
          <p:nvPr/>
        </p:nvSpPr>
        <p:spPr>
          <a:xfrm>
            <a:off x="1828800" y="4419600"/>
            <a:ext cx="822930" cy="338554"/>
          </a:xfrm>
          <a:prstGeom prst="rect">
            <a:avLst/>
          </a:prstGeom>
          <a:noFill/>
        </p:spPr>
        <p:txBody>
          <a:bodyPr wrap="square" rtlCol="0">
            <a:spAutoFit/>
          </a:bodyPr>
          <a:lstStyle/>
          <a:p>
            <a:r>
              <a:rPr lang="en-US" sz="1600" dirty="0"/>
              <a:t>   Faith</a:t>
            </a:r>
          </a:p>
        </p:txBody>
      </p:sp>
      <p:sp>
        <p:nvSpPr>
          <p:cNvPr id="96" name="TextBox 95"/>
          <p:cNvSpPr txBox="1"/>
          <p:nvPr/>
        </p:nvSpPr>
        <p:spPr>
          <a:xfrm>
            <a:off x="4191000" y="4419600"/>
            <a:ext cx="936704" cy="338554"/>
          </a:xfrm>
          <a:prstGeom prst="rect">
            <a:avLst/>
          </a:prstGeom>
          <a:noFill/>
        </p:spPr>
        <p:txBody>
          <a:bodyPr wrap="square" rtlCol="0">
            <a:spAutoFit/>
          </a:bodyPr>
          <a:lstStyle/>
          <a:p>
            <a:r>
              <a:rPr lang="en-US" sz="1600" dirty="0"/>
              <a:t>   Hope</a:t>
            </a:r>
          </a:p>
        </p:txBody>
      </p:sp>
      <p:sp>
        <p:nvSpPr>
          <p:cNvPr id="97" name="TextBox 96"/>
          <p:cNvSpPr txBox="1"/>
          <p:nvPr/>
        </p:nvSpPr>
        <p:spPr>
          <a:xfrm>
            <a:off x="6781800" y="4419600"/>
            <a:ext cx="725314" cy="338554"/>
          </a:xfrm>
          <a:prstGeom prst="rect">
            <a:avLst/>
          </a:prstGeom>
          <a:noFill/>
        </p:spPr>
        <p:txBody>
          <a:bodyPr wrap="square" rtlCol="0">
            <a:spAutoFit/>
          </a:bodyPr>
          <a:lstStyle/>
          <a:p>
            <a:r>
              <a:rPr lang="en-US" sz="1600" dirty="0"/>
              <a:t>  Love</a:t>
            </a:r>
          </a:p>
        </p:txBody>
      </p:sp>
      <p:sp>
        <p:nvSpPr>
          <p:cNvPr id="98" name="TextBox 97"/>
          <p:cNvSpPr txBox="1"/>
          <p:nvPr/>
        </p:nvSpPr>
        <p:spPr>
          <a:xfrm>
            <a:off x="1524000" y="4724400"/>
            <a:ext cx="913070" cy="369332"/>
          </a:xfrm>
          <a:prstGeom prst="rect">
            <a:avLst/>
          </a:prstGeom>
          <a:noFill/>
        </p:spPr>
        <p:txBody>
          <a:bodyPr wrap="none" rtlCol="0">
            <a:spAutoFit/>
          </a:bodyPr>
          <a:lstStyle/>
          <a:p>
            <a:r>
              <a:rPr lang="en-US" dirty="0"/>
              <a:t>    </a:t>
            </a:r>
            <a:r>
              <a:rPr lang="en-US" sz="1600" dirty="0"/>
              <a:t>Wrath</a:t>
            </a:r>
          </a:p>
        </p:txBody>
      </p:sp>
      <p:sp>
        <p:nvSpPr>
          <p:cNvPr id="101" name="TextBox 100"/>
          <p:cNvSpPr txBox="1"/>
          <p:nvPr/>
        </p:nvSpPr>
        <p:spPr>
          <a:xfrm>
            <a:off x="3124200" y="4724400"/>
            <a:ext cx="1609812" cy="338554"/>
          </a:xfrm>
          <a:prstGeom prst="rect">
            <a:avLst/>
          </a:prstGeom>
          <a:noFill/>
        </p:spPr>
        <p:txBody>
          <a:bodyPr wrap="square" rtlCol="0">
            <a:spAutoFit/>
          </a:bodyPr>
          <a:lstStyle/>
          <a:p>
            <a:r>
              <a:rPr lang="en-US" sz="1600" dirty="0"/>
              <a:t>Righteousness</a:t>
            </a:r>
          </a:p>
        </p:txBody>
      </p:sp>
      <p:sp>
        <p:nvSpPr>
          <p:cNvPr id="102" name="TextBox 101"/>
          <p:cNvSpPr txBox="1"/>
          <p:nvPr/>
        </p:nvSpPr>
        <p:spPr>
          <a:xfrm>
            <a:off x="5410200" y="4724400"/>
            <a:ext cx="636136" cy="338554"/>
          </a:xfrm>
          <a:prstGeom prst="rect">
            <a:avLst/>
          </a:prstGeom>
          <a:noFill/>
        </p:spPr>
        <p:txBody>
          <a:bodyPr wrap="none" rtlCol="0">
            <a:spAutoFit/>
          </a:bodyPr>
          <a:lstStyle/>
          <a:p>
            <a:r>
              <a:rPr lang="en-US" sz="1600" dirty="0"/>
              <a:t>Glory</a:t>
            </a:r>
          </a:p>
        </p:txBody>
      </p:sp>
      <p:sp>
        <p:nvSpPr>
          <p:cNvPr id="103" name="TextBox 102"/>
          <p:cNvSpPr txBox="1"/>
          <p:nvPr/>
        </p:nvSpPr>
        <p:spPr>
          <a:xfrm>
            <a:off x="6705600" y="4724400"/>
            <a:ext cx="1143000" cy="338554"/>
          </a:xfrm>
          <a:prstGeom prst="rect">
            <a:avLst/>
          </a:prstGeom>
          <a:noFill/>
        </p:spPr>
        <p:txBody>
          <a:bodyPr wrap="square" rtlCol="0">
            <a:spAutoFit/>
          </a:bodyPr>
          <a:lstStyle/>
          <a:p>
            <a:r>
              <a:rPr lang="en-US" sz="1600" dirty="0"/>
              <a:t>        Grace</a:t>
            </a:r>
          </a:p>
        </p:txBody>
      </p:sp>
      <p:sp>
        <p:nvSpPr>
          <p:cNvPr id="105" name="TextBox 104"/>
          <p:cNvSpPr txBox="1"/>
          <p:nvPr/>
        </p:nvSpPr>
        <p:spPr>
          <a:xfrm>
            <a:off x="1295400" y="5181600"/>
            <a:ext cx="674480" cy="338554"/>
          </a:xfrm>
          <a:prstGeom prst="rect">
            <a:avLst/>
          </a:prstGeom>
          <a:noFill/>
        </p:spPr>
        <p:txBody>
          <a:bodyPr wrap="none" rtlCol="0">
            <a:spAutoFit/>
          </a:bodyPr>
          <a:lstStyle/>
          <a:p>
            <a:r>
              <a:rPr lang="en-US" sz="1600" dirty="0"/>
              <a:t>Fallen</a:t>
            </a:r>
          </a:p>
        </p:txBody>
      </p:sp>
      <p:sp>
        <p:nvSpPr>
          <p:cNvPr id="106" name="TextBox 105"/>
          <p:cNvSpPr txBox="1"/>
          <p:nvPr/>
        </p:nvSpPr>
        <p:spPr>
          <a:xfrm>
            <a:off x="2743200" y="5181600"/>
            <a:ext cx="1404781" cy="338554"/>
          </a:xfrm>
          <a:prstGeom prst="rect">
            <a:avLst/>
          </a:prstGeom>
          <a:noFill/>
        </p:spPr>
        <p:txBody>
          <a:bodyPr wrap="square" rtlCol="0">
            <a:spAutoFit/>
          </a:bodyPr>
          <a:lstStyle/>
          <a:p>
            <a:r>
              <a:rPr lang="en-US" sz="1600" dirty="0"/>
              <a:t>Dead in sin</a:t>
            </a:r>
          </a:p>
        </p:txBody>
      </p:sp>
      <p:sp>
        <p:nvSpPr>
          <p:cNvPr id="107" name="TextBox 106"/>
          <p:cNvSpPr txBox="1"/>
          <p:nvPr/>
        </p:nvSpPr>
        <p:spPr>
          <a:xfrm>
            <a:off x="4419600" y="5181600"/>
            <a:ext cx="674608" cy="338554"/>
          </a:xfrm>
          <a:prstGeom prst="rect">
            <a:avLst/>
          </a:prstGeom>
          <a:noFill/>
        </p:spPr>
        <p:txBody>
          <a:bodyPr wrap="none" rtlCol="0">
            <a:spAutoFit/>
          </a:bodyPr>
          <a:lstStyle/>
          <a:p>
            <a:r>
              <a:rPr lang="en-US" sz="1600" dirty="0"/>
              <a:t>Saved</a:t>
            </a:r>
          </a:p>
        </p:txBody>
      </p:sp>
      <p:sp>
        <p:nvSpPr>
          <p:cNvPr id="108" name="TextBox 107"/>
          <p:cNvSpPr txBox="1"/>
          <p:nvPr/>
        </p:nvSpPr>
        <p:spPr>
          <a:xfrm>
            <a:off x="5562600" y="5181600"/>
            <a:ext cx="1018549" cy="338554"/>
          </a:xfrm>
          <a:prstGeom prst="rect">
            <a:avLst/>
          </a:prstGeom>
          <a:noFill/>
        </p:spPr>
        <p:txBody>
          <a:bodyPr wrap="none" rtlCol="0">
            <a:spAutoFit/>
          </a:bodyPr>
          <a:lstStyle/>
          <a:p>
            <a:r>
              <a:rPr lang="en-US" sz="1600" dirty="0"/>
              <a:t>Struggling</a:t>
            </a:r>
          </a:p>
        </p:txBody>
      </p:sp>
      <p:sp>
        <p:nvSpPr>
          <p:cNvPr id="109" name="TextBox 108"/>
          <p:cNvSpPr txBox="1"/>
          <p:nvPr/>
        </p:nvSpPr>
        <p:spPr>
          <a:xfrm>
            <a:off x="7086600" y="5181600"/>
            <a:ext cx="1066800" cy="338554"/>
          </a:xfrm>
          <a:prstGeom prst="rect">
            <a:avLst/>
          </a:prstGeom>
          <a:noFill/>
        </p:spPr>
        <p:txBody>
          <a:bodyPr wrap="square" rtlCol="0">
            <a:spAutoFit/>
          </a:bodyPr>
          <a:lstStyle/>
          <a:p>
            <a:r>
              <a:rPr lang="en-US" sz="1600" dirty="0"/>
              <a:t>     Freed</a:t>
            </a:r>
          </a:p>
        </p:txBody>
      </p:sp>
      <p:sp>
        <p:nvSpPr>
          <p:cNvPr id="111" name="TextBox 110"/>
          <p:cNvSpPr txBox="1"/>
          <p:nvPr/>
        </p:nvSpPr>
        <p:spPr>
          <a:xfrm>
            <a:off x="1066800" y="5562600"/>
            <a:ext cx="1404781" cy="338554"/>
          </a:xfrm>
          <a:prstGeom prst="rect">
            <a:avLst/>
          </a:prstGeom>
          <a:noFill/>
        </p:spPr>
        <p:txBody>
          <a:bodyPr wrap="square" rtlCol="0">
            <a:spAutoFit/>
          </a:bodyPr>
          <a:lstStyle/>
          <a:p>
            <a:r>
              <a:rPr lang="en-US" sz="1600" dirty="0"/>
              <a:t>Dead in sin</a:t>
            </a:r>
          </a:p>
        </p:txBody>
      </p:sp>
      <p:sp>
        <p:nvSpPr>
          <p:cNvPr id="112" name="TextBox 111"/>
          <p:cNvSpPr txBox="1"/>
          <p:nvPr/>
        </p:nvSpPr>
        <p:spPr>
          <a:xfrm>
            <a:off x="2590800" y="5562600"/>
            <a:ext cx="1625725" cy="338554"/>
          </a:xfrm>
          <a:prstGeom prst="rect">
            <a:avLst/>
          </a:prstGeom>
          <a:noFill/>
        </p:spPr>
        <p:txBody>
          <a:bodyPr wrap="square" rtlCol="0">
            <a:spAutoFit/>
          </a:bodyPr>
          <a:lstStyle/>
          <a:p>
            <a:r>
              <a:rPr lang="en-US" sz="1600" dirty="0"/>
              <a:t>Dead  to sin</a:t>
            </a:r>
          </a:p>
        </p:txBody>
      </p:sp>
      <p:sp>
        <p:nvSpPr>
          <p:cNvPr id="113" name="TextBox 112"/>
          <p:cNvSpPr txBox="1"/>
          <p:nvPr/>
        </p:nvSpPr>
        <p:spPr>
          <a:xfrm>
            <a:off x="4038600" y="5562600"/>
            <a:ext cx="3135701" cy="338554"/>
          </a:xfrm>
          <a:prstGeom prst="rect">
            <a:avLst/>
          </a:prstGeom>
          <a:noFill/>
        </p:spPr>
        <p:txBody>
          <a:bodyPr wrap="square" rtlCol="0">
            <a:spAutoFit/>
          </a:bodyPr>
          <a:lstStyle/>
          <a:p>
            <a:r>
              <a:rPr lang="en-US" sz="1600" dirty="0"/>
              <a:t>Reconciled-Peace with God</a:t>
            </a:r>
          </a:p>
        </p:txBody>
      </p:sp>
      <p:sp>
        <p:nvSpPr>
          <p:cNvPr id="114" name="TextBox 113"/>
          <p:cNvSpPr txBox="1"/>
          <p:nvPr/>
        </p:nvSpPr>
        <p:spPr>
          <a:xfrm>
            <a:off x="6629400" y="5562600"/>
            <a:ext cx="2308346" cy="338554"/>
          </a:xfrm>
          <a:prstGeom prst="rect">
            <a:avLst/>
          </a:prstGeom>
          <a:noFill/>
        </p:spPr>
        <p:txBody>
          <a:bodyPr wrap="square" rtlCol="0">
            <a:spAutoFit/>
          </a:bodyPr>
          <a:lstStyle/>
          <a:p>
            <a:r>
              <a:rPr lang="en-US" sz="1600" dirty="0"/>
              <a:t>       Love for Others</a:t>
            </a:r>
          </a:p>
        </p:txBody>
      </p:sp>
      <p:sp>
        <p:nvSpPr>
          <p:cNvPr id="116" name="TextBox 115"/>
          <p:cNvSpPr txBox="1"/>
          <p:nvPr/>
        </p:nvSpPr>
        <p:spPr>
          <a:xfrm>
            <a:off x="1828800" y="5867400"/>
            <a:ext cx="5638800" cy="369332"/>
          </a:xfrm>
          <a:prstGeom prst="rect">
            <a:avLst/>
          </a:prstGeom>
          <a:noFill/>
        </p:spPr>
        <p:txBody>
          <a:bodyPr wrap="square" rtlCol="0">
            <a:spAutoFit/>
          </a:bodyPr>
          <a:lstStyle/>
          <a:p>
            <a:r>
              <a:rPr lang="en-US" dirty="0"/>
              <a:t>Reconciliation -  One can be justified through obedience </a:t>
            </a:r>
          </a:p>
        </p:txBody>
      </p:sp>
      <p:sp>
        <p:nvSpPr>
          <p:cNvPr id="117" name="TextBox 116"/>
          <p:cNvSpPr txBox="1"/>
          <p:nvPr/>
        </p:nvSpPr>
        <p:spPr>
          <a:xfrm>
            <a:off x="1066800" y="6172200"/>
            <a:ext cx="7646272" cy="338554"/>
          </a:xfrm>
          <a:prstGeom prst="rect">
            <a:avLst/>
          </a:prstGeom>
          <a:noFill/>
        </p:spPr>
        <p:txBody>
          <a:bodyPr wrap="square" rtlCol="0">
            <a:spAutoFit/>
          </a:bodyPr>
          <a:lstStyle/>
          <a:p>
            <a:r>
              <a:rPr lang="en-US" sz="1600" dirty="0"/>
              <a:t>“I’m not ashamed of the gospel of Christ…to the Jew first, and also the Greek” (1:16-17)</a:t>
            </a:r>
          </a:p>
        </p:txBody>
      </p:sp>
      <p:sp>
        <p:nvSpPr>
          <p:cNvPr id="4" name="TextBox 3">
            <a:extLst>
              <a:ext uri="{FF2B5EF4-FFF2-40B4-BE49-F238E27FC236}">
                <a16:creationId xmlns:a16="http://schemas.microsoft.com/office/drawing/2014/main" id="{4FE6CF13-D6B9-EA41-ABE5-5A26EA6284C0}"/>
              </a:ext>
            </a:extLst>
          </p:cNvPr>
          <p:cNvSpPr txBox="1"/>
          <p:nvPr/>
        </p:nvSpPr>
        <p:spPr>
          <a:xfrm>
            <a:off x="1066800" y="651302"/>
            <a:ext cx="184731" cy="369332"/>
          </a:xfrm>
          <a:prstGeom prst="rect">
            <a:avLst/>
          </a:prstGeom>
          <a:noFill/>
        </p:spPr>
        <p:txBody>
          <a:bodyPr wrap="none" rtlCol="0">
            <a:spAutoFit/>
          </a:bodyPr>
          <a:lstStyle/>
          <a:p>
            <a:endParaRPr lang="en-US" dirty="0"/>
          </a:p>
        </p:txBody>
      </p:sp>
      <p:sp>
        <p:nvSpPr>
          <p:cNvPr id="78" name="TextBox 77">
            <a:extLst>
              <a:ext uri="{FF2B5EF4-FFF2-40B4-BE49-F238E27FC236}">
                <a16:creationId xmlns:a16="http://schemas.microsoft.com/office/drawing/2014/main" id="{F17CD914-DFD3-C048-B80A-17F8A64E30C8}"/>
              </a:ext>
            </a:extLst>
          </p:cNvPr>
          <p:cNvSpPr txBox="1"/>
          <p:nvPr/>
        </p:nvSpPr>
        <p:spPr>
          <a:xfrm>
            <a:off x="1466190" y="365120"/>
            <a:ext cx="1185540" cy="830997"/>
          </a:xfrm>
          <a:prstGeom prst="rect">
            <a:avLst/>
          </a:prstGeom>
          <a:solidFill>
            <a:srgbClr val="FFC000"/>
          </a:solidFill>
        </p:spPr>
        <p:txBody>
          <a:bodyPr wrap="square" rtlCol="0">
            <a:spAutoFit/>
          </a:bodyPr>
          <a:lstStyle/>
          <a:p>
            <a:r>
              <a:rPr lang="en-US" sz="1600" b="1" dirty="0"/>
              <a:t>57 AD - 3</a:t>
            </a:r>
            <a:r>
              <a:rPr lang="en-US" sz="1600" b="1" baseline="30000" dirty="0"/>
              <a:t>rd</a:t>
            </a:r>
            <a:r>
              <a:rPr lang="en-US" sz="1600" b="1" dirty="0"/>
              <a:t> Missionary</a:t>
            </a:r>
          </a:p>
          <a:p>
            <a:r>
              <a:rPr lang="en-US" sz="1600" b="1" dirty="0"/>
              <a:t>Journey</a:t>
            </a:r>
          </a:p>
        </p:txBody>
      </p:sp>
      <p:sp>
        <p:nvSpPr>
          <p:cNvPr id="6" name="TextBox 5">
            <a:extLst>
              <a:ext uri="{FF2B5EF4-FFF2-40B4-BE49-F238E27FC236}">
                <a16:creationId xmlns:a16="http://schemas.microsoft.com/office/drawing/2014/main" id="{E9C1BD86-C9A6-6F47-A0A4-5456DE133FEA}"/>
              </a:ext>
            </a:extLst>
          </p:cNvPr>
          <p:cNvSpPr txBox="1"/>
          <p:nvPr/>
        </p:nvSpPr>
        <p:spPr>
          <a:xfrm>
            <a:off x="-14859" y="1601089"/>
            <a:ext cx="1188624" cy="2462213"/>
          </a:xfrm>
          <a:prstGeom prst="rect">
            <a:avLst/>
          </a:prstGeom>
          <a:noFill/>
        </p:spPr>
        <p:txBody>
          <a:bodyPr wrap="square" rtlCol="0">
            <a:spAutoFit/>
          </a:bodyPr>
          <a:lstStyle/>
          <a:p>
            <a:r>
              <a:rPr lang="en-US" sz="1400" dirty="0"/>
              <a:t>“…</a:t>
            </a:r>
            <a:r>
              <a:rPr lang="en-US" sz="1400" b="1" dirty="0"/>
              <a:t>we also rejoice in God through our Lord Jesus Christ, through whom we have now received</a:t>
            </a:r>
          </a:p>
          <a:p>
            <a:r>
              <a:rPr lang="en-US" sz="1400" b="1" dirty="0"/>
              <a:t>reconcili-ation.” </a:t>
            </a:r>
            <a:r>
              <a:rPr lang="en-US" sz="1400" dirty="0"/>
              <a:t>(5:11)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07F65-D2A4-364F-AF66-F4F695037961}"/>
              </a:ext>
            </a:extLst>
          </p:cNvPr>
          <p:cNvSpPr>
            <a:spLocks noGrp="1"/>
          </p:cNvSpPr>
          <p:nvPr>
            <p:ph type="title"/>
          </p:nvPr>
        </p:nvSpPr>
        <p:spPr/>
        <p:txBody>
          <a:bodyPr>
            <a:normAutofit fontScale="90000"/>
          </a:bodyPr>
          <a:lstStyle/>
          <a:p>
            <a:br>
              <a:rPr lang="en-US" dirty="0"/>
            </a:br>
            <a:br>
              <a:rPr lang="en-US" dirty="0"/>
            </a:br>
            <a:r>
              <a:rPr lang="en-US" dirty="0"/>
              <a:t>Who wrote the book?</a:t>
            </a:r>
            <a:br>
              <a:rPr lang="en-US" dirty="0"/>
            </a:br>
            <a:br>
              <a:rPr lang="en-US" dirty="0"/>
            </a:br>
            <a:endParaRPr lang="en-US" dirty="0"/>
          </a:p>
        </p:txBody>
      </p:sp>
      <p:sp>
        <p:nvSpPr>
          <p:cNvPr id="3" name="Content Placeholder 2">
            <a:extLst>
              <a:ext uri="{FF2B5EF4-FFF2-40B4-BE49-F238E27FC236}">
                <a16:creationId xmlns:a16="http://schemas.microsoft.com/office/drawing/2014/main" id="{85B3EBE6-D002-5449-A260-992EBCE7DFFC}"/>
              </a:ext>
            </a:extLst>
          </p:cNvPr>
          <p:cNvSpPr>
            <a:spLocks noGrp="1"/>
          </p:cNvSpPr>
          <p:nvPr>
            <p:ph idx="1"/>
          </p:nvPr>
        </p:nvSpPr>
        <p:spPr>
          <a:xfrm>
            <a:off x="76200" y="1524000"/>
            <a:ext cx="8915400" cy="5334000"/>
          </a:xfrm>
        </p:spPr>
        <p:txBody>
          <a:bodyPr>
            <a:normAutofit/>
          </a:bodyPr>
          <a:lstStyle/>
          <a:p>
            <a:pPr marL="118872" indent="0">
              <a:buNone/>
            </a:pPr>
            <a:r>
              <a:rPr lang="en-US" sz="2400" dirty="0"/>
              <a:t>When Paul wrote this letter he addressed a church in the greatest city of the world.  Paul had never been to Rome when he wrote the letter to the Romans, though he had clearly expressed his desire to travel there in the near future (Acts 19:21; Romans 1:10–12).  He spoke of his desire to come to Rome after he had taken a contribution to the poor saints in Jerusalem (see Ro. 15:24-25).  Interestingly, the apostle greeted twenty-six different people by name, personalizing a letter from a man who may have been a personal stranger to many of the recipients - it is true that he could have connected with some on his various stops.  No doubt they had heard of Paul and would have been honored by the letter, but Paul always took opportunities to personally connect with his audience so that the message of the gospel might be better received.</a:t>
            </a:r>
          </a:p>
          <a:p>
            <a:pPr marL="118872" indent="0">
              <a:buNone/>
            </a:pPr>
            <a:endParaRPr lang="en-US" sz="2400" dirty="0"/>
          </a:p>
          <a:p>
            <a:pPr marL="118872" indent="0">
              <a:buNone/>
            </a:pPr>
            <a:endParaRPr lang="en-US" sz="2400" dirty="0"/>
          </a:p>
        </p:txBody>
      </p:sp>
    </p:spTree>
    <p:extLst>
      <p:ext uri="{BB962C8B-B14F-4D97-AF65-F5344CB8AC3E}">
        <p14:creationId xmlns:p14="http://schemas.microsoft.com/office/powerpoint/2010/main" val="929148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07F65-D2A4-364F-AF66-F4F695037961}"/>
              </a:ext>
            </a:extLst>
          </p:cNvPr>
          <p:cNvSpPr>
            <a:spLocks noGrp="1"/>
          </p:cNvSpPr>
          <p:nvPr>
            <p:ph type="title"/>
          </p:nvPr>
        </p:nvSpPr>
        <p:spPr/>
        <p:txBody>
          <a:bodyPr>
            <a:normAutofit fontScale="90000"/>
          </a:bodyPr>
          <a:lstStyle/>
          <a:p>
            <a:br>
              <a:rPr lang="en-US" dirty="0"/>
            </a:br>
            <a:br>
              <a:rPr lang="en-US" dirty="0"/>
            </a:br>
            <a:r>
              <a:rPr lang="en-US" dirty="0"/>
              <a:t>Where are we?</a:t>
            </a:r>
            <a:br>
              <a:rPr lang="en-US" dirty="0"/>
            </a:br>
            <a:br>
              <a:rPr lang="en-US" dirty="0"/>
            </a:br>
            <a:endParaRPr lang="en-US" dirty="0"/>
          </a:p>
        </p:txBody>
      </p:sp>
      <p:sp>
        <p:nvSpPr>
          <p:cNvPr id="3" name="Content Placeholder 2">
            <a:extLst>
              <a:ext uri="{FF2B5EF4-FFF2-40B4-BE49-F238E27FC236}">
                <a16:creationId xmlns:a16="http://schemas.microsoft.com/office/drawing/2014/main" id="{85B3EBE6-D002-5449-A260-992EBCE7DFFC}"/>
              </a:ext>
            </a:extLst>
          </p:cNvPr>
          <p:cNvSpPr>
            <a:spLocks noGrp="1"/>
          </p:cNvSpPr>
          <p:nvPr>
            <p:ph idx="1"/>
          </p:nvPr>
        </p:nvSpPr>
        <p:spPr>
          <a:xfrm>
            <a:off x="228600" y="1524000"/>
            <a:ext cx="8763000" cy="5334000"/>
          </a:xfrm>
        </p:spPr>
        <p:txBody>
          <a:bodyPr>
            <a:normAutofit/>
          </a:bodyPr>
          <a:lstStyle/>
          <a:p>
            <a:pPr marL="118872" indent="0">
              <a:buNone/>
            </a:pPr>
            <a:r>
              <a:rPr lang="en-US" sz="2000" dirty="0"/>
              <a:t>The apostle Paul wrote to the Romans from the Greek city of Corinth in AD 57 near the end of his third missionary journey, and just three years after the 16-year-old Nero had ascended to the throne as Emperor of Rome. The political situation in the capital had not yet deteriorated for the Roman Christians, as Nero wouldn’t begin his persecution of them until he made them scapegoats after the great Roman fire in AD 64.  Therefore, Paul wrote to a church that was experiencing a time of relative peace, but a church that he felt needed a strong dose of basic gospel doctrine.</a:t>
            </a:r>
          </a:p>
          <a:p>
            <a:pPr marL="118872" indent="0">
              <a:buNone/>
            </a:pPr>
            <a:endParaRPr lang="en-US" sz="2000" dirty="0"/>
          </a:p>
          <a:p>
            <a:pPr marL="118872" indent="0">
              <a:buNone/>
            </a:pPr>
            <a:r>
              <a:rPr lang="en-US" sz="2000" dirty="0"/>
              <a:t>Writing from Corinth, Paul likely encountered a diverse array of people and practices—from gruff sailors and meticulous tradesmen to wealthy idolaters and enslaved Christians.  The prominent Greek city was also a hotbed of sexual immorality and idol worship.  So, when Paul wrote in Romans about the sinfulness of humanity or the power of the gospel to completely change lives, he knew that of which he spoke. It was played out before his eyes every day.</a:t>
            </a:r>
          </a:p>
        </p:txBody>
      </p:sp>
    </p:spTree>
    <p:extLst>
      <p:ext uri="{BB962C8B-B14F-4D97-AF65-F5344CB8AC3E}">
        <p14:creationId xmlns:p14="http://schemas.microsoft.com/office/powerpoint/2010/main" val="1075580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2E525-55BD-8741-804D-10EEB0DB279E}"/>
              </a:ext>
            </a:extLst>
          </p:cNvPr>
          <p:cNvSpPr>
            <a:spLocks noGrp="1"/>
          </p:cNvSpPr>
          <p:nvPr>
            <p:ph type="title"/>
          </p:nvPr>
        </p:nvSpPr>
        <p:spPr>
          <a:xfrm>
            <a:off x="457877" y="541042"/>
            <a:ext cx="8195872" cy="780987"/>
          </a:xfrm>
        </p:spPr>
        <p:txBody>
          <a:bodyPr>
            <a:normAutofit fontScale="90000"/>
          </a:bodyPr>
          <a:lstStyle/>
          <a:p>
            <a:br>
              <a:rPr lang="en-US" dirty="0"/>
            </a:br>
            <a:br>
              <a:rPr lang="en-US" dirty="0"/>
            </a:br>
            <a:r>
              <a:rPr lang="en-US" dirty="0"/>
              <a:t>Why is Romans so important? </a:t>
            </a:r>
            <a:r>
              <a:rPr lang="en-US" sz="3600" dirty="0"/>
              <a:t>(1 of 2)</a:t>
            </a:r>
            <a:br>
              <a:rPr lang="en-US" dirty="0"/>
            </a:br>
            <a:br>
              <a:rPr lang="en-US" dirty="0"/>
            </a:br>
            <a:endParaRPr lang="en-US" dirty="0"/>
          </a:p>
        </p:txBody>
      </p:sp>
      <p:sp>
        <p:nvSpPr>
          <p:cNvPr id="3" name="Content Placeholder 2">
            <a:extLst>
              <a:ext uri="{FF2B5EF4-FFF2-40B4-BE49-F238E27FC236}">
                <a16:creationId xmlns:a16="http://schemas.microsoft.com/office/drawing/2014/main" id="{6C6045E5-577D-6840-A9DF-9152BEB63CE7}"/>
              </a:ext>
            </a:extLst>
          </p:cNvPr>
          <p:cNvSpPr>
            <a:spLocks noGrp="1"/>
          </p:cNvSpPr>
          <p:nvPr>
            <p:ph idx="1"/>
          </p:nvPr>
        </p:nvSpPr>
        <p:spPr>
          <a:xfrm>
            <a:off x="76200" y="1371600"/>
            <a:ext cx="8915400" cy="2594472"/>
          </a:xfrm>
        </p:spPr>
        <p:txBody>
          <a:bodyPr>
            <a:noAutofit/>
          </a:bodyPr>
          <a:lstStyle/>
          <a:p>
            <a:pPr marL="118872" indent="0">
              <a:buNone/>
            </a:pPr>
            <a:r>
              <a:rPr lang="en-US" sz="2000" dirty="0">
                <a:latin typeface="Arial" panose="020B0604020202020204" pitchFamily="34" charset="0"/>
                <a:cs typeface="Arial" panose="020B0604020202020204" pitchFamily="34" charset="0"/>
              </a:rPr>
              <a:t>The Roman letter stands as the clearest and most systematic presentation of Christian doctrine in all the Scriptures.  Paul began by discussing that which is most easily observable in the world — the sinfulness of all humanity: </a:t>
            </a:r>
          </a:p>
          <a:p>
            <a:pPr marL="118872" indent="0">
              <a:buNone/>
            </a:pPr>
            <a:endParaRPr lang="en-US" sz="1000" dirty="0">
              <a:latin typeface="Arial" panose="020B0604020202020204" pitchFamily="34" charset="0"/>
              <a:cs typeface="Arial" panose="020B0604020202020204" pitchFamily="34" charset="0"/>
            </a:endParaRPr>
          </a:p>
          <a:p>
            <a:pPr marL="118872" indent="0">
              <a:buNone/>
            </a:pPr>
            <a:endParaRPr lang="en-US" sz="800" dirty="0">
              <a:latin typeface="Arial" panose="020B0604020202020204" pitchFamily="34" charset="0"/>
              <a:cs typeface="Arial" panose="020B0604020202020204" pitchFamily="34" charset="0"/>
            </a:endParaRPr>
          </a:p>
          <a:p>
            <a:pPr marL="118872" indent="0">
              <a:buNone/>
            </a:pPr>
            <a:r>
              <a:rPr lang="en-US" sz="2000" dirty="0">
                <a:latin typeface="Arial" panose="020B0604020202020204" pitchFamily="34" charset="0"/>
                <a:cs typeface="Arial" panose="020B0604020202020204" pitchFamily="34" charset="0"/>
              </a:rPr>
              <a:t>However, God in His grace offers us justification by faith and obedience in Christ Jesus.  We are justified by God only because of Christ’s sacrifice.    His blood cleanses us from our sin when we are baptized. Without blood there can be no redemption. </a:t>
            </a:r>
          </a:p>
        </p:txBody>
      </p:sp>
      <p:sp>
        <p:nvSpPr>
          <p:cNvPr id="4" name="TextBox 3"/>
          <p:cNvSpPr txBox="1"/>
          <p:nvPr/>
        </p:nvSpPr>
        <p:spPr>
          <a:xfrm>
            <a:off x="609600" y="2321056"/>
            <a:ext cx="7911140" cy="400110"/>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Rom 3:23   </a:t>
            </a:r>
            <a:r>
              <a:rPr lang="en-US" sz="2000" b="1" i="1" dirty="0">
                <a:solidFill>
                  <a:srgbClr val="002060"/>
                </a:solidFill>
                <a:latin typeface="Arial" panose="020B0604020202020204" pitchFamily="34" charset="0"/>
                <a:cs typeface="Arial" panose="020B0604020202020204" pitchFamily="34" charset="0"/>
              </a:rPr>
              <a:t>All have sinned and fallen short of the glory of God  </a:t>
            </a:r>
          </a:p>
        </p:txBody>
      </p:sp>
      <p:sp>
        <p:nvSpPr>
          <p:cNvPr id="5" name="TextBox 4"/>
          <p:cNvSpPr txBox="1"/>
          <p:nvPr/>
        </p:nvSpPr>
        <p:spPr>
          <a:xfrm>
            <a:off x="609600" y="3873572"/>
            <a:ext cx="8382000" cy="2862322"/>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Rom 6:3-6   </a:t>
            </a:r>
            <a:r>
              <a:rPr lang="en-US" sz="2000" b="1" baseline="30000" dirty="0">
                <a:solidFill>
                  <a:srgbClr val="0070C0"/>
                </a:solidFill>
                <a:latin typeface="Arial" panose="020B0604020202020204" pitchFamily="34" charset="0"/>
                <a:cs typeface="Arial" panose="020B0604020202020204" pitchFamily="34" charset="0"/>
              </a:rPr>
              <a:t>3</a:t>
            </a:r>
            <a:r>
              <a:rPr lang="en-US" sz="2000" b="1" i="1" dirty="0">
                <a:solidFill>
                  <a:srgbClr val="002060"/>
                </a:solidFill>
                <a:latin typeface="Arial" panose="020B0604020202020204" pitchFamily="34" charset="0"/>
                <a:cs typeface="Arial" panose="020B0604020202020204" pitchFamily="34" charset="0"/>
              </a:rPr>
              <a:t>Or do you not know that as many of us as were baptized into Christ Jesus were baptized into His death? </a:t>
            </a:r>
            <a:r>
              <a:rPr lang="en-US" sz="2000" b="1" baseline="30000" dirty="0">
                <a:solidFill>
                  <a:srgbClr val="0070C0"/>
                </a:solidFill>
                <a:latin typeface="Arial" panose="020B0604020202020204" pitchFamily="34" charset="0"/>
                <a:cs typeface="Arial" panose="020B0604020202020204" pitchFamily="34" charset="0"/>
              </a:rPr>
              <a:t>                          4</a:t>
            </a:r>
            <a:r>
              <a:rPr lang="en-US" sz="2000" b="1" i="1" dirty="0">
                <a:solidFill>
                  <a:srgbClr val="002060"/>
                </a:solidFill>
                <a:latin typeface="Arial" panose="020B0604020202020204" pitchFamily="34" charset="0"/>
                <a:cs typeface="Arial" panose="020B0604020202020204" pitchFamily="34" charset="0"/>
              </a:rPr>
              <a:t>Therefore we were buried with Him through baptism into death, that just as Christ was raised from the dead by the glory of the Father, even so we also should walk in newness of life.  </a:t>
            </a:r>
            <a:r>
              <a:rPr lang="en-US" sz="2000" b="1" baseline="30000" dirty="0">
                <a:solidFill>
                  <a:srgbClr val="0070C0"/>
                </a:solidFill>
                <a:latin typeface="Arial" panose="020B0604020202020204" pitchFamily="34" charset="0"/>
                <a:cs typeface="Arial" panose="020B0604020202020204" pitchFamily="34" charset="0"/>
              </a:rPr>
              <a:t>5</a:t>
            </a:r>
            <a:r>
              <a:rPr lang="en-US" sz="2000" b="1" i="1" dirty="0">
                <a:solidFill>
                  <a:srgbClr val="002060"/>
                </a:solidFill>
                <a:latin typeface="Arial" panose="020B0604020202020204" pitchFamily="34" charset="0"/>
                <a:cs typeface="Arial" panose="020B0604020202020204" pitchFamily="34" charset="0"/>
              </a:rPr>
              <a:t>For if we have been united together in the likeness of His death, certainly we also shall be in the likeness of His resurrection,  </a:t>
            </a:r>
            <a:r>
              <a:rPr lang="en-US" sz="2000" b="1" baseline="30000" dirty="0">
                <a:solidFill>
                  <a:srgbClr val="0070C0"/>
                </a:solidFill>
                <a:latin typeface="Arial" panose="020B0604020202020204" pitchFamily="34" charset="0"/>
                <a:cs typeface="Arial" panose="020B0604020202020204" pitchFamily="34" charset="0"/>
              </a:rPr>
              <a:t>6</a:t>
            </a:r>
            <a:r>
              <a:rPr lang="en-US" sz="2000" b="1" i="1" dirty="0">
                <a:solidFill>
                  <a:srgbClr val="002060"/>
                </a:solidFill>
                <a:latin typeface="Arial" panose="020B0604020202020204" pitchFamily="34" charset="0"/>
                <a:cs typeface="Arial" panose="020B0604020202020204" pitchFamily="34" charset="0"/>
              </a:rPr>
              <a:t>knowing this, that our old man was crucified with Him, that the body of sin might be done away with, that we should no longer be slaves of sin.</a:t>
            </a:r>
          </a:p>
        </p:txBody>
      </p:sp>
    </p:spTree>
    <p:extLst>
      <p:ext uri="{BB962C8B-B14F-4D97-AF65-F5344CB8AC3E}">
        <p14:creationId xmlns:p14="http://schemas.microsoft.com/office/powerpoint/2010/main" val="4200710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6045E5-577D-6840-A9DF-9152BEB63CE7}"/>
              </a:ext>
            </a:extLst>
          </p:cNvPr>
          <p:cNvSpPr>
            <a:spLocks noGrp="1"/>
          </p:cNvSpPr>
          <p:nvPr>
            <p:ph idx="1"/>
          </p:nvPr>
        </p:nvSpPr>
        <p:spPr>
          <a:xfrm>
            <a:off x="76200" y="1524000"/>
            <a:ext cx="8763000" cy="4267200"/>
          </a:xfrm>
        </p:spPr>
        <p:txBody>
          <a:bodyPr>
            <a:noAutofit/>
          </a:bodyPr>
          <a:lstStyle/>
          <a:p>
            <a:pPr marL="118872" indent="0">
              <a:buNone/>
            </a:pPr>
            <a:r>
              <a:rPr lang="en-US" sz="2000" dirty="0">
                <a:latin typeface="Arial" panose="020B0604020202020204" pitchFamily="34" charset="0"/>
                <a:cs typeface="Arial" panose="020B0604020202020204" pitchFamily="34" charset="0"/>
              </a:rPr>
              <a:t>However Paul made it clear that the believer’s pursuit of God doesn’t stop with baptism.</a:t>
            </a:r>
          </a:p>
          <a:p>
            <a:pPr marL="118872" indent="0">
              <a:buNone/>
            </a:pPr>
            <a:endParaRPr lang="en-US" sz="2000" dirty="0">
              <a:latin typeface="Arial" panose="020B0604020202020204" pitchFamily="34" charset="0"/>
              <a:cs typeface="Arial" panose="020B0604020202020204" pitchFamily="34" charset="0"/>
            </a:endParaRPr>
          </a:p>
          <a:p>
            <a:pPr marL="118872" indent="0">
              <a:buNone/>
            </a:pPr>
            <a:endParaRPr lang="en-US" sz="2000" dirty="0">
              <a:latin typeface="Arial" panose="020B0604020202020204" pitchFamily="34" charset="0"/>
              <a:cs typeface="Arial" panose="020B0604020202020204" pitchFamily="34" charset="0"/>
            </a:endParaRPr>
          </a:p>
          <a:p>
            <a:pPr marL="118872" indent="0">
              <a:buNone/>
            </a:pPr>
            <a:endParaRPr lang="en-US" sz="2000" dirty="0">
              <a:latin typeface="Arial" panose="020B0604020202020204" pitchFamily="34" charset="0"/>
              <a:cs typeface="Arial" panose="020B0604020202020204" pitchFamily="34" charset="0"/>
            </a:endParaRPr>
          </a:p>
          <a:p>
            <a:pPr marL="118872" indent="0">
              <a:buNone/>
            </a:pPr>
            <a:r>
              <a:rPr lang="en-US" sz="2000" dirty="0">
                <a:latin typeface="Arial" panose="020B0604020202020204" pitchFamily="34" charset="0"/>
                <a:cs typeface="Arial" panose="020B0604020202020204" pitchFamily="34" charset="0"/>
              </a:rPr>
              <a:t> </a:t>
            </a:r>
          </a:p>
          <a:p>
            <a:pPr marL="118872" indent="0">
              <a:buNone/>
            </a:pPr>
            <a:endParaRPr lang="en-US" sz="2000" dirty="0">
              <a:latin typeface="Arial" panose="020B0604020202020204" pitchFamily="34" charset="0"/>
              <a:cs typeface="Arial" panose="020B0604020202020204" pitchFamily="34" charset="0"/>
            </a:endParaRPr>
          </a:p>
          <a:p>
            <a:pPr marL="118872" indent="0">
              <a:buNone/>
            </a:pPr>
            <a:endParaRPr lang="en-US" sz="2000" dirty="0">
              <a:latin typeface="Arial" panose="020B0604020202020204" pitchFamily="34" charset="0"/>
              <a:cs typeface="Arial" panose="020B0604020202020204" pitchFamily="34" charset="0"/>
            </a:endParaRPr>
          </a:p>
          <a:p>
            <a:pPr marL="118872" indent="0">
              <a:buNone/>
            </a:pPr>
            <a:endParaRPr lang="en-US" sz="800" dirty="0">
              <a:latin typeface="Arial" panose="020B0604020202020204" pitchFamily="34" charset="0"/>
              <a:cs typeface="Arial" panose="020B0604020202020204" pitchFamily="34" charset="0"/>
            </a:endParaRPr>
          </a:p>
          <a:p>
            <a:pPr marL="118872" indent="0">
              <a:buNone/>
            </a:pPr>
            <a:r>
              <a:rPr lang="en-US" sz="2000" dirty="0">
                <a:latin typeface="Arial" panose="020B0604020202020204" pitchFamily="34" charset="0"/>
                <a:cs typeface="Arial" panose="020B0604020202020204" pitchFamily="34" charset="0"/>
              </a:rPr>
              <a:t>Paul’s treatment of these issues offers a logical and complete presentation of how a person can be saved from the penalty and deadly grasp of their sin.  The penalty is dire; but the salvation is so much greater.</a:t>
            </a:r>
          </a:p>
        </p:txBody>
      </p:sp>
      <p:sp>
        <p:nvSpPr>
          <p:cNvPr id="5" name="TextBox 4"/>
          <p:cNvSpPr txBox="1"/>
          <p:nvPr/>
        </p:nvSpPr>
        <p:spPr>
          <a:xfrm>
            <a:off x="579304" y="2209800"/>
            <a:ext cx="8382000" cy="1938992"/>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Rom 12:1-2   </a:t>
            </a:r>
            <a:r>
              <a:rPr lang="en-US" sz="2000" b="1" i="1" dirty="0">
                <a:solidFill>
                  <a:srgbClr val="002060"/>
                </a:solidFill>
                <a:latin typeface="Arial" panose="020B0604020202020204" pitchFamily="34" charset="0"/>
                <a:cs typeface="Arial" panose="020B0604020202020204" pitchFamily="34" charset="0"/>
              </a:rPr>
              <a:t>I beseech you therefore, brethren, by the mercies of God, that you present your bodies a living sacrifice, holy, acceptable to God, which is your reasonable service.  And do not be conformed to this world, but be transformed by the renewing of your mind, that you may prove what is that good and acceptable and perfect will of God.</a:t>
            </a:r>
          </a:p>
        </p:txBody>
      </p:sp>
      <p:sp>
        <p:nvSpPr>
          <p:cNvPr id="6" name="TextBox 5"/>
          <p:cNvSpPr txBox="1"/>
          <p:nvPr/>
        </p:nvSpPr>
        <p:spPr>
          <a:xfrm>
            <a:off x="627963" y="5145796"/>
            <a:ext cx="8382000"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Rom 6:23   </a:t>
            </a:r>
            <a:r>
              <a:rPr lang="en-US" sz="2000" b="1" i="1" dirty="0">
                <a:solidFill>
                  <a:srgbClr val="002060"/>
                </a:solidFill>
                <a:latin typeface="Arial" panose="020B0604020202020204" pitchFamily="34" charset="0"/>
                <a:cs typeface="Arial" panose="020B0604020202020204" pitchFamily="34" charset="0"/>
              </a:rPr>
              <a:t>For the wages of sin is death, but the gift of God is eternal life in Christ Jesus our Lord.</a:t>
            </a:r>
          </a:p>
        </p:txBody>
      </p:sp>
      <p:sp>
        <p:nvSpPr>
          <p:cNvPr id="9" name="Title 1">
            <a:extLst>
              <a:ext uri="{FF2B5EF4-FFF2-40B4-BE49-F238E27FC236}">
                <a16:creationId xmlns:a16="http://schemas.microsoft.com/office/drawing/2014/main" id="{70A2E525-55BD-8741-804D-10EEB0DB279E}"/>
              </a:ext>
            </a:extLst>
          </p:cNvPr>
          <p:cNvSpPr>
            <a:spLocks noGrp="1"/>
          </p:cNvSpPr>
          <p:nvPr>
            <p:ph type="title"/>
          </p:nvPr>
        </p:nvSpPr>
        <p:spPr>
          <a:xfrm>
            <a:off x="457877" y="541042"/>
            <a:ext cx="8195872" cy="780987"/>
          </a:xfrm>
        </p:spPr>
        <p:txBody>
          <a:bodyPr>
            <a:normAutofit fontScale="90000"/>
          </a:bodyPr>
          <a:lstStyle/>
          <a:p>
            <a:br>
              <a:rPr lang="en-US" dirty="0"/>
            </a:br>
            <a:br>
              <a:rPr lang="en-US" dirty="0"/>
            </a:br>
            <a:r>
              <a:rPr lang="en-US" dirty="0"/>
              <a:t>Why is Romans so important? </a:t>
            </a:r>
            <a:r>
              <a:rPr lang="en-US" sz="3600" dirty="0"/>
              <a:t>(2 of 2)</a:t>
            </a:r>
            <a:br>
              <a:rPr lang="en-US" dirty="0"/>
            </a:br>
            <a:br>
              <a:rPr lang="en-US" dirty="0"/>
            </a:br>
            <a:endParaRPr lang="en-US" dirty="0"/>
          </a:p>
        </p:txBody>
      </p:sp>
    </p:spTree>
    <p:extLst>
      <p:ext uri="{BB962C8B-B14F-4D97-AF65-F5344CB8AC3E}">
        <p14:creationId xmlns:p14="http://schemas.microsoft.com/office/powerpoint/2010/main" val="211594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2E525-55BD-8741-804D-10EEB0DB279E}"/>
              </a:ext>
            </a:extLst>
          </p:cNvPr>
          <p:cNvSpPr>
            <a:spLocks noGrp="1"/>
          </p:cNvSpPr>
          <p:nvPr>
            <p:ph type="title"/>
          </p:nvPr>
        </p:nvSpPr>
        <p:spPr>
          <a:xfrm>
            <a:off x="490928" y="155448"/>
            <a:ext cx="8195872" cy="377952"/>
          </a:xfrm>
        </p:spPr>
        <p:txBody>
          <a:bodyPr>
            <a:normAutofit fontScale="90000"/>
          </a:bodyPr>
          <a:lstStyle/>
          <a:p>
            <a:br>
              <a:rPr lang="en-US" dirty="0"/>
            </a:br>
            <a:br>
              <a:rPr lang="en-US" dirty="0"/>
            </a:br>
            <a:br>
              <a:rPr lang="en-US" dirty="0"/>
            </a:br>
            <a:r>
              <a:rPr lang="en-US" sz="4800" dirty="0"/>
              <a:t>What's the point?</a:t>
            </a:r>
            <a:br>
              <a:rPr lang="en-US" sz="4800" dirty="0"/>
            </a:br>
            <a:endParaRPr lang="en-US" dirty="0"/>
          </a:p>
        </p:txBody>
      </p:sp>
      <p:sp>
        <p:nvSpPr>
          <p:cNvPr id="3" name="Content Placeholder 2">
            <a:extLst>
              <a:ext uri="{FF2B5EF4-FFF2-40B4-BE49-F238E27FC236}">
                <a16:creationId xmlns:a16="http://schemas.microsoft.com/office/drawing/2014/main" id="{6C6045E5-577D-6840-A9DF-9152BEB63CE7}"/>
              </a:ext>
            </a:extLst>
          </p:cNvPr>
          <p:cNvSpPr>
            <a:spLocks noGrp="1"/>
          </p:cNvSpPr>
          <p:nvPr>
            <p:ph idx="1"/>
          </p:nvPr>
        </p:nvSpPr>
        <p:spPr>
          <a:xfrm>
            <a:off x="228600" y="1447800"/>
            <a:ext cx="8763000" cy="5181600"/>
          </a:xfrm>
        </p:spPr>
        <p:txBody>
          <a:bodyPr>
            <a:normAutofit/>
          </a:bodyPr>
          <a:lstStyle/>
          <a:p>
            <a:pPr marL="118872" indent="0">
              <a:buNone/>
            </a:pPr>
            <a:r>
              <a:rPr lang="en-US" sz="2000" b="1" dirty="0">
                <a:latin typeface="Arial" panose="020B0604020202020204" pitchFamily="34" charset="0"/>
                <a:cs typeface="Arial" panose="020B0604020202020204" pitchFamily="34" charset="0"/>
              </a:rPr>
              <a:t>The primary theme running through Paul’s letter to the Romans is the revelation of </a:t>
            </a:r>
            <a:r>
              <a:rPr lang="en-US" sz="2000" b="1" u="sng" dirty="0">
                <a:latin typeface="Arial" panose="020B0604020202020204" pitchFamily="34" charset="0"/>
                <a:cs typeface="Arial" panose="020B0604020202020204" pitchFamily="34" charset="0"/>
              </a:rPr>
              <a:t>God’s righteousness </a:t>
            </a:r>
            <a:r>
              <a:rPr lang="en-US" sz="2000" b="1" dirty="0">
                <a:latin typeface="Arial" panose="020B0604020202020204" pitchFamily="34" charset="0"/>
                <a:cs typeface="Arial" panose="020B0604020202020204" pitchFamily="34" charset="0"/>
              </a:rPr>
              <a:t>in His plan for salvation, what the Bible calls the gospel of Christ: </a:t>
            </a:r>
          </a:p>
          <a:p>
            <a:pPr marL="118872" indent="0">
              <a:buNone/>
            </a:pPr>
            <a:endParaRPr lang="en-US" sz="2000" b="1" dirty="0">
              <a:latin typeface="Arial" panose="020B0604020202020204" pitchFamily="34" charset="0"/>
              <a:cs typeface="Arial" panose="020B0604020202020204" pitchFamily="34" charset="0"/>
            </a:endParaRPr>
          </a:p>
          <a:p>
            <a:pPr marL="118872" indent="0">
              <a:buNone/>
            </a:pPr>
            <a:endParaRPr lang="en-US" sz="2000" b="1" dirty="0">
              <a:latin typeface="Arial" panose="020B0604020202020204" pitchFamily="34" charset="0"/>
              <a:cs typeface="Arial" panose="020B0604020202020204" pitchFamily="34" charset="0"/>
            </a:endParaRPr>
          </a:p>
          <a:p>
            <a:pPr marL="118872" indent="0">
              <a:buNone/>
            </a:pPr>
            <a:endParaRPr lang="en-US" sz="2000" b="1" dirty="0">
              <a:latin typeface="Arial" panose="020B0604020202020204" pitchFamily="34" charset="0"/>
              <a:cs typeface="Arial" panose="020B0604020202020204" pitchFamily="34" charset="0"/>
            </a:endParaRPr>
          </a:p>
          <a:p>
            <a:pPr marL="118872" indent="0">
              <a:buNone/>
            </a:pPr>
            <a:endParaRPr lang="en-US" sz="2000" b="1" dirty="0">
              <a:latin typeface="Arial" panose="020B0604020202020204" pitchFamily="34" charset="0"/>
              <a:cs typeface="Arial" panose="020B0604020202020204" pitchFamily="34" charset="0"/>
            </a:endParaRPr>
          </a:p>
          <a:p>
            <a:pPr marL="118872" indent="0">
              <a:buNone/>
            </a:pPr>
            <a:endParaRPr lang="en-US" sz="2000" b="1" dirty="0">
              <a:latin typeface="Arial" panose="020B0604020202020204" pitchFamily="34" charset="0"/>
              <a:cs typeface="Arial" panose="020B0604020202020204" pitchFamily="34" charset="0"/>
            </a:endParaRPr>
          </a:p>
          <a:p>
            <a:pPr marL="118872" indent="0">
              <a:buNone/>
            </a:pPr>
            <a:endParaRPr lang="en-US" sz="800" b="1" dirty="0">
              <a:latin typeface="Arial" panose="020B0604020202020204" pitchFamily="34" charset="0"/>
              <a:cs typeface="Arial" panose="020B0604020202020204" pitchFamily="34" charset="0"/>
            </a:endParaRPr>
          </a:p>
          <a:p>
            <a:pPr marL="118872" indent="0">
              <a:buNone/>
            </a:pPr>
            <a:r>
              <a:rPr lang="en-US" sz="2000" b="1" dirty="0">
                <a:latin typeface="Arial" panose="020B0604020202020204" pitchFamily="34" charset="0"/>
                <a:cs typeface="Arial" panose="020B0604020202020204" pitchFamily="34" charset="0"/>
              </a:rPr>
              <a:t>In this letter Paul showed that human beings: </a:t>
            </a:r>
          </a:p>
          <a:p>
            <a:pPr marL="118872" indent="0">
              <a:buNone/>
            </a:pPr>
            <a:r>
              <a:rPr lang="en-US" sz="2000" b="1" dirty="0">
                <a:latin typeface="Arial" panose="020B0604020202020204" pitchFamily="34" charset="0"/>
                <a:cs typeface="Arial" panose="020B0604020202020204" pitchFamily="34" charset="0"/>
              </a:rPr>
              <a:t>    - lack God’s righteousness because of our sin (Chap 1–3), </a:t>
            </a:r>
          </a:p>
          <a:p>
            <a:pPr marL="118872" indent="0">
              <a:buNone/>
            </a:pPr>
            <a:r>
              <a:rPr lang="en-US" sz="2000" b="1" dirty="0">
                <a:latin typeface="Arial" panose="020B0604020202020204" pitchFamily="34" charset="0"/>
                <a:cs typeface="Arial" panose="020B0604020202020204" pitchFamily="34" charset="0"/>
              </a:rPr>
              <a:t>    - receive God’s righteousness when God justifies us by faith (4–5),   </a:t>
            </a:r>
          </a:p>
          <a:p>
            <a:pPr marL="118872" indent="0">
              <a:buNone/>
            </a:pPr>
            <a:r>
              <a:rPr lang="en-US" sz="2000" b="1" dirty="0">
                <a:latin typeface="Arial" panose="020B0604020202020204" pitchFamily="34" charset="0"/>
                <a:cs typeface="Arial" panose="020B0604020202020204" pitchFamily="34" charset="0"/>
              </a:rPr>
              <a:t>    - demonstrate God’s righteousness by being transformed from 	rebels to followers (6–8), </a:t>
            </a:r>
          </a:p>
          <a:p>
            <a:pPr marL="118872" indent="0">
              <a:buNone/>
            </a:pPr>
            <a:r>
              <a:rPr lang="en-US" sz="2000" b="1" dirty="0">
                <a:latin typeface="Arial" panose="020B0604020202020204" pitchFamily="34" charset="0"/>
                <a:cs typeface="Arial" panose="020B0604020202020204" pitchFamily="34" charset="0"/>
              </a:rPr>
              <a:t>    - confirm His righteousness when God saves believing Jews (9–11),    </a:t>
            </a:r>
          </a:p>
          <a:p>
            <a:pPr marL="118872" indent="0">
              <a:buNone/>
            </a:pPr>
            <a:r>
              <a:rPr lang="en-US" sz="2000" b="1" dirty="0">
                <a:latin typeface="Arial" panose="020B0604020202020204" pitchFamily="34" charset="0"/>
                <a:cs typeface="Arial" panose="020B0604020202020204" pitchFamily="34" charset="0"/>
              </a:rPr>
              <a:t>    - apply His righteousness in practical ways throughout our </a:t>
            </a:r>
          </a:p>
          <a:p>
            <a:pPr marL="118872" indent="0">
              <a:buNone/>
            </a:pPr>
            <a:r>
              <a:rPr lang="en-US" sz="2000" b="1" dirty="0">
                <a:latin typeface="Arial" panose="020B0604020202020204" pitchFamily="34" charset="0"/>
                <a:cs typeface="Arial" panose="020B0604020202020204" pitchFamily="34" charset="0"/>
              </a:rPr>
              <a:t>	lives (12–16).</a:t>
            </a:r>
          </a:p>
        </p:txBody>
      </p:sp>
      <p:sp>
        <p:nvSpPr>
          <p:cNvPr id="4" name="TextBox 3"/>
          <p:cNvSpPr txBox="1"/>
          <p:nvPr/>
        </p:nvSpPr>
        <p:spPr>
          <a:xfrm>
            <a:off x="1066800" y="2407384"/>
            <a:ext cx="7924800" cy="163121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Rom 1:16-17   </a:t>
            </a:r>
            <a:r>
              <a:rPr lang="en-US" sz="2000" b="1" i="1" dirty="0">
                <a:solidFill>
                  <a:srgbClr val="002060"/>
                </a:solidFill>
                <a:latin typeface="Arial" panose="020B0604020202020204" pitchFamily="34" charset="0"/>
                <a:cs typeface="Arial" panose="020B0604020202020204" pitchFamily="34" charset="0"/>
              </a:rPr>
              <a:t>For I am not ashamed of the gospel of Christ, for it is the power of God to salvation for everyone who believes, for the Jew first and also for the Greek.  For in it the righteousness of God is revealed from faith to faith; as it is written, "The just shall live by faith."</a:t>
            </a:r>
          </a:p>
        </p:txBody>
      </p:sp>
    </p:spTree>
    <p:extLst>
      <p:ext uri="{BB962C8B-B14F-4D97-AF65-F5344CB8AC3E}">
        <p14:creationId xmlns:p14="http://schemas.microsoft.com/office/powerpoint/2010/main" val="2506276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07F65-D2A4-364F-AF66-F4F695037961}"/>
              </a:ext>
            </a:extLst>
          </p:cNvPr>
          <p:cNvSpPr>
            <a:spLocks noGrp="1"/>
          </p:cNvSpPr>
          <p:nvPr>
            <p:ph type="title"/>
          </p:nvPr>
        </p:nvSpPr>
        <p:spPr>
          <a:xfrm>
            <a:off x="381000" y="155448"/>
            <a:ext cx="8305800" cy="301751"/>
          </a:xfrm>
        </p:spPr>
        <p:txBody>
          <a:bodyPr>
            <a:normAutofit fontScale="90000"/>
          </a:bodyPr>
          <a:lstStyle/>
          <a:p>
            <a:br>
              <a:rPr lang="en-US" dirty="0"/>
            </a:br>
            <a:br>
              <a:rPr lang="en-US" dirty="0"/>
            </a:br>
            <a:r>
              <a:rPr lang="en-US" dirty="0"/>
              <a:t>How do I apply?</a:t>
            </a:r>
          </a:p>
        </p:txBody>
      </p:sp>
      <p:sp>
        <p:nvSpPr>
          <p:cNvPr id="3" name="Content Placeholder 2">
            <a:extLst>
              <a:ext uri="{FF2B5EF4-FFF2-40B4-BE49-F238E27FC236}">
                <a16:creationId xmlns:a16="http://schemas.microsoft.com/office/drawing/2014/main" id="{85B3EBE6-D002-5449-A260-992EBCE7DFFC}"/>
              </a:ext>
            </a:extLst>
          </p:cNvPr>
          <p:cNvSpPr>
            <a:spLocks noGrp="1"/>
          </p:cNvSpPr>
          <p:nvPr>
            <p:ph idx="1"/>
          </p:nvPr>
        </p:nvSpPr>
        <p:spPr>
          <a:xfrm>
            <a:off x="152400" y="1524000"/>
            <a:ext cx="8839200" cy="5334000"/>
          </a:xfrm>
        </p:spPr>
        <p:txBody>
          <a:bodyPr>
            <a:normAutofit lnSpcReduction="10000"/>
          </a:bodyPr>
          <a:lstStyle/>
          <a:p>
            <a:pPr marL="118872" indent="0">
              <a:buNone/>
            </a:pPr>
            <a:r>
              <a:rPr lang="en-US" sz="2200" dirty="0"/>
              <a:t>The structure of Romans provides a hint into the importance of the book in our everyday lives.  Beginning with eleven chapters of doctrine, the book then transitions into five chapters of practical instruction. This union between doctrine and life illustrates for Christians the absolute importance of both what we believe and how we live out those beliefs. Does your day-to-day life mirror the beliefs you hold, or do you find yourself in a constant battle with hypocrisy? Take heed of the doctrine you find within the pages of Romans, but don’t forget to put it into practice as well. On one side of the spectrum we are all sinners, on the other side we are worth of death because of that sin (Ro. 3:23; 6:23).  How does a just God who can have no relationship with darkness (sin) reconcile that? Of course, Jesus is the answer.  Paul explains how that happens in this treatise.  Do yourself a favor and study it for yourself...”that ye present your bodies a living sacrifice, holy, acceptable unto God, which is your reasonable service. 2 And be not conformed to this world: but be ye transformed by the renewing of your mind, that ye may prove what is that good, and acceptable, and perfect, will of God” (12:1-2, KJV).  </a:t>
            </a:r>
          </a:p>
        </p:txBody>
      </p:sp>
    </p:spTree>
    <p:extLst>
      <p:ext uri="{BB962C8B-B14F-4D97-AF65-F5344CB8AC3E}">
        <p14:creationId xmlns:p14="http://schemas.microsoft.com/office/powerpoint/2010/main" val="2111396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E0EB8-D600-D345-B0B2-09B15A4C47F7}"/>
              </a:ext>
            </a:extLst>
          </p:cNvPr>
          <p:cNvSpPr>
            <a:spLocks noGrp="1"/>
          </p:cNvSpPr>
          <p:nvPr>
            <p:ph type="title"/>
          </p:nvPr>
        </p:nvSpPr>
        <p:spPr/>
        <p:txBody>
          <a:bodyPr>
            <a:normAutofit/>
          </a:bodyPr>
          <a:lstStyle/>
          <a:p>
            <a:r>
              <a:rPr lang="en-US" sz="3600" dirty="0"/>
              <a:t>Theme - </a:t>
            </a:r>
            <a:r>
              <a:rPr lang="en-US" sz="3600" b="0" dirty="0"/>
              <a:t>John 20:30-31</a:t>
            </a:r>
            <a:endParaRPr lang="en-US" sz="3600" dirty="0"/>
          </a:p>
        </p:txBody>
      </p:sp>
      <p:sp>
        <p:nvSpPr>
          <p:cNvPr id="3" name="Content Placeholder 2">
            <a:extLst>
              <a:ext uri="{FF2B5EF4-FFF2-40B4-BE49-F238E27FC236}">
                <a16:creationId xmlns:a16="http://schemas.microsoft.com/office/drawing/2014/main" id="{A81B7DF0-EB74-2D46-8183-41FFC38D9B20}"/>
              </a:ext>
            </a:extLst>
          </p:cNvPr>
          <p:cNvSpPr>
            <a:spLocks noGrp="1"/>
          </p:cNvSpPr>
          <p:nvPr>
            <p:ph idx="1"/>
          </p:nvPr>
        </p:nvSpPr>
        <p:spPr>
          <a:xfrm>
            <a:off x="304800" y="1600200"/>
            <a:ext cx="8610600" cy="4800601"/>
          </a:xfrm>
        </p:spPr>
        <p:txBody>
          <a:bodyPr>
            <a:normAutofit/>
          </a:bodyPr>
          <a:lstStyle/>
          <a:p>
            <a:pPr marL="118872" indent="0">
              <a:buNone/>
            </a:pPr>
            <a:endParaRPr lang="en-US" sz="2000" i="1" dirty="0"/>
          </a:p>
          <a:p>
            <a:pPr marL="118872" indent="0">
              <a:buNone/>
            </a:pPr>
            <a:endParaRPr lang="en-US" sz="2000" dirty="0"/>
          </a:p>
        </p:txBody>
      </p:sp>
      <p:sp>
        <p:nvSpPr>
          <p:cNvPr id="4" name="TextBox 3">
            <a:extLst>
              <a:ext uri="{FF2B5EF4-FFF2-40B4-BE49-F238E27FC236}">
                <a16:creationId xmlns:a16="http://schemas.microsoft.com/office/drawing/2014/main" id="{3FB5280C-3A59-354B-90DC-ADF6C2DA410D}"/>
              </a:ext>
            </a:extLst>
          </p:cNvPr>
          <p:cNvSpPr txBox="1"/>
          <p:nvPr/>
        </p:nvSpPr>
        <p:spPr>
          <a:xfrm>
            <a:off x="228601" y="1547087"/>
            <a:ext cx="8720136" cy="1323439"/>
          </a:xfrm>
          <a:prstGeom prst="rect">
            <a:avLst/>
          </a:prstGeom>
          <a:noFill/>
          <a:ln>
            <a:solidFill>
              <a:srgbClr val="FFC000"/>
            </a:solidFill>
          </a:ln>
        </p:spPr>
        <p:txBody>
          <a:bodyPr wrap="square" rtlCol="0">
            <a:spAutoFit/>
          </a:bodyPr>
          <a:lstStyle/>
          <a:p>
            <a:r>
              <a:rPr lang="en-US" sz="2000" dirty="0"/>
              <a:t>“Now Jesus did many other signs in the presence of the disciples, which are not written in this book; 31 but these are written so that you may believe that Jesus is the Christ, the Son of God, and that by believing you may have life in his name” (Jn. 20:30-31, ESV)</a:t>
            </a:r>
          </a:p>
        </p:txBody>
      </p:sp>
      <p:sp>
        <p:nvSpPr>
          <p:cNvPr id="5" name="TextBox 4">
            <a:extLst>
              <a:ext uri="{FF2B5EF4-FFF2-40B4-BE49-F238E27FC236}">
                <a16:creationId xmlns:a16="http://schemas.microsoft.com/office/drawing/2014/main" id="{B8CD1632-98E3-944F-8B6F-0043408784E4}"/>
              </a:ext>
            </a:extLst>
          </p:cNvPr>
          <p:cNvSpPr txBox="1"/>
          <p:nvPr/>
        </p:nvSpPr>
        <p:spPr>
          <a:xfrm>
            <a:off x="211931" y="3009437"/>
            <a:ext cx="8720137" cy="3600986"/>
          </a:xfrm>
          <a:prstGeom prst="rect">
            <a:avLst/>
          </a:prstGeom>
          <a:noFill/>
          <a:ln w="76200">
            <a:solidFill>
              <a:srgbClr val="FFC000"/>
            </a:solidFill>
          </a:ln>
        </p:spPr>
        <p:txBody>
          <a:bodyPr wrap="square" rtlCol="0">
            <a:spAutoFit/>
          </a:bodyPr>
          <a:lstStyle/>
          <a:p>
            <a:r>
              <a:rPr lang="en-US" sz="1900" b="1" dirty="0"/>
              <a:t>A SELECTIVE GOSPEL</a:t>
            </a:r>
            <a:r>
              <a:rPr lang="en-US" sz="1900" dirty="0"/>
              <a:t> 	  ---	</a:t>
            </a:r>
            <a:r>
              <a:rPr lang="en-US" sz="1900" b="1" dirty="0"/>
              <a:t>“Now Jesus did many other signs in the 					presence of the disciples, which are not 					written in this book;</a:t>
            </a:r>
          </a:p>
          <a:p>
            <a:endParaRPr lang="en-US" sz="1900" b="1" dirty="0"/>
          </a:p>
          <a:p>
            <a:r>
              <a:rPr lang="en-US" sz="1900" b="1" dirty="0"/>
              <a:t>AN APOLOGETIC GOSPEL    ---          But these are written so that you may believe</a:t>
            </a:r>
          </a:p>
          <a:p>
            <a:endParaRPr lang="en-US" sz="1900" b="1" dirty="0"/>
          </a:p>
          <a:p>
            <a:r>
              <a:rPr lang="en-US" sz="1900" b="1" dirty="0"/>
              <a:t>AN INTERPRETIVE GOSPEL ---         That Jesus is the Christ,</a:t>
            </a:r>
          </a:p>
          <a:p>
            <a:endParaRPr lang="en-US" sz="1900" b="1" dirty="0"/>
          </a:p>
          <a:p>
            <a:r>
              <a:rPr lang="en-US" sz="1900" b="1" dirty="0"/>
              <a:t>A DIFINITIVE GOSPEL	     ---         The son of God,</a:t>
            </a:r>
          </a:p>
          <a:p>
            <a:endParaRPr lang="en-US" sz="1900" b="1" dirty="0"/>
          </a:p>
          <a:p>
            <a:r>
              <a:rPr lang="en-US" sz="1900" b="1" dirty="0"/>
              <a:t>AN EFFECTIVE GOSPEL	     ---        And that by believing you may have life in his 			                  name” </a:t>
            </a:r>
          </a:p>
        </p:txBody>
      </p:sp>
    </p:spTree>
    <p:extLst>
      <p:ext uri="{BB962C8B-B14F-4D97-AF65-F5344CB8AC3E}">
        <p14:creationId xmlns:p14="http://schemas.microsoft.com/office/powerpoint/2010/main" val="295203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9A258-76AD-3F48-8A5B-E2B6E593B90A}"/>
              </a:ext>
            </a:extLst>
          </p:cNvPr>
          <p:cNvSpPr>
            <a:spLocks noGrp="1"/>
          </p:cNvSpPr>
          <p:nvPr>
            <p:ph type="title"/>
          </p:nvPr>
        </p:nvSpPr>
        <p:spPr/>
        <p:txBody>
          <a:bodyPr>
            <a:normAutofit/>
          </a:bodyPr>
          <a:lstStyle/>
          <a:p>
            <a:r>
              <a:rPr lang="en-US" sz="4000" dirty="0"/>
              <a:t>Words of emphasis in Romans *</a:t>
            </a:r>
          </a:p>
        </p:txBody>
      </p:sp>
      <p:sp>
        <p:nvSpPr>
          <p:cNvPr id="3" name="Content Placeholder 2">
            <a:extLst>
              <a:ext uri="{FF2B5EF4-FFF2-40B4-BE49-F238E27FC236}">
                <a16:creationId xmlns:a16="http://schemas.microsoft.com/office/drawing/2014/main" id="{F0783531-5C17-A540-9968-E6FB3A5CEF1E}"/>
              </a:ext>
            </a:extLst>
          </p:cNvPr>
          <p:cNvSpPr>
            <a:spLocks noGrp="1"/>
          </p:cNvSpPr>
          <p:nvPr>
            <p:ph idx="1"/>
          </p:nvPr>
        </p:nvSpPr>
        <p:spPr>
          <a:xfrm>
            <a:off x="18357" y="1600200"/>
            <a:ext cx="9048525" cy="4625609"/>
          </a:xfrm>
        </p:spPr>
        <p:txBody>
          <a:bodyPr>
            <a:normAutofit lnSpcReduction="10000"/>
          </a:bodyPr>
          <a:lstStyle/>
          <a:p>
            <a:pPr marL="118872" indent="0">
              <a:buNone/>
            </a:pPr>
            <a:r>
              <a:rPr lang="en-US" sz="2400" b="1" dirty="0">
                <a:latin typeface="Arial" panose="020B0604020202020204" pitchFamily="34" charset="0"/>
                <a:cs typeface="Arial" panose="020B0604020202020204" pitchFamily="34" charset="0"/>
              </a:rPr>
              <a:t>- The words </a:t>
            </a:r>
            <a:r>
              <a:rPr lang="en-US" sz="2400" b="1" dirty="0">
                <a:solidFill>
                  <a:schemeClr val="accent6">
                    <a:lumMod val="75000"/>
                  </a:schemeClr>
                </a:solidFill>
                <a:latin typeface="Arial" panose="020B0604020202020204" pitchFamily="34" charset="0"/>
                <a:cs typeface="Arial" panose="020B0604020202020204" pitchFamily="34" charset="0"/>
              </a:rPr>
              <a:t>“sin,” “sinner,” </a:t>
            </a:r>
            <a:r>
              <a:rPr lang="en-US" sz="2400" b="1" dirty="0">
                <a:latin typeface="Arial" panose="020B0604020202020204" pitchFamily="34" charset="0"/>
                <a:cs typeface="Arial" panose="020B0604020202020204" pitchFamily="34" charset="0"/>
              </a:rPr>
              <a:t>or</a:t>
            </a:r>
            <a:r>
              <a:rPr lang="en-US" sz="2400" b="1" dirty="0">
                <a:solidFill>
                  <a:schemeClr val="accent6">
                    <a:lumMod val="75000"/>
                  </a:schemeClr>
                </a:solidFill>
                <a:latin typeface="Arial" panose="020B0604020202020204" pitchFamily="34" charset="0"/>
                <a:cs typeface="Arial" panose="020B0604020202020204" pitchFamily="34" charset="0"/>
              </a:rPr>
              <a:t> “sinful” </a:t>
            </a:r>
            <a:r>
              <a:rPr lang="en-US" sz="2400" b="1" dirty="0">
                <a:latin typeface="Arial" panose="020B0604020202020204" pitchFamily="34" charset="0"/>
                <a:cs typeface="Arial" panose="020B0604020202020204" pitchFamily="34" charset="0"/>
              </a:rPr>
              <a:t>are used 52 times. </a:t>
            </a:r>
          </a:p>
          <a:p>
            <a:pPr marL="118872" indent="0">
              <a:buNone/>
            </a:pPr>
            <a:r>
              <a:rPr lang="en-US" sz="2400" b="1" dirty="0">
                <a:latin typeface="Arial" panose="020B0604020202020204" pitchFamily="34" charset="0"/>
                <a:cs typeface="Arial" panose="020B0604020202020204" pitchFamily="34" charset="0"/>
              </a:rPr>
              <a:t>- The words </a:t>
            </a:r>
            <a:r>
              <a:rPr lang="en-US" sz="2400" b="1" dirty="0">
                <a:solidFill>
                  <a:schemeClr val="accent6">
                    <a:lumMod val="75000"/>
                  </a:schemeClr>
                </a:solidFill>
                <a:latin typeface="Arial" panose="020B0604020202020204" pitchFamily="34" charset="0"/>
                <a:cs typeface="Arial" panose="020B0604020202020204" pitchFamily="34" charset="0"/>
              </a:rPr>
              <a:t>“death,” “die,” </a:t>
            </a:r>
            <a:r>
              <a:rPr lang="en-US" sz="2400" b="1" dirty="0">
                <a:latin typeface="Arial" panose="020B0604020202020204" pitchFamily="34" charset="0"/>
                <a:cs typeface="Arial" panose="020B0604020202020204" pitchFamily="34" charset="0"/>
              </a:rPr>
              <a:t>or</a:t>
            </a:r>
            <a:r>
              <a:rPr lang="en-US" sz="2400" b="1" dirty="0">
                <a:solidFill>
                  <a:schemeClr val="accent6">
                    <a:lumMod val="75000"/>
                  </a:schemeClr>
                </a:solidFill>
                <a:latin typeface="Arial" panose="020B0604020202020204" pitchFamily="34" charset="0"/>
                <a:cs typeface="Arial" panose="020B0604020202020204" pitchFamily="34" charset="0"/>
              </a:rPr>
              <a:t> “dead” </a:t>
            </a:r>
            <a:r>
              <a:rPr lang="en-US" sz="2400" b="1" dirty="0">
                <a:latin typeface="Arial" panose="020B0604020202020204" pitchFamily="34" charset="0"/>
                <a:cs typeface="Arial" panose="020B0604020202020204" pitchFamily="34" charset="0"/>
              </a:rPr>
              <a:t>with a spiritual </a:t>
            </a:r>
          </a:p>
          <a:p>
            <a:pPr marL="118872" indent="0">
              <a:buNone/>
            </a:pPr>
            <a:r>
              <a:rPr lang="en-US" sz="2400" b="1" dirty="0">
                <a:latin typeface="Arial" panose="020B0604020202020204" pitchFamily="34" charset="0"/>
                <a:cs typeface="Arial" panose="020B0604020202020204" pitchFamily="34" charset="0"/>
              </a:rPr>
              <a:t>	implication are used 48 times.</a:t>
            </a:r>
          </a:p>
          <a:p>
            <a:pPr marL="118872" indent="0">
              <a:buNone/>
            </a:pPr>
            <a:r>
              <a:rPr lang="en-US" sz="2400" b="1" dirty="0">
                <a:latin typeface="Arial" panose="020B0604020202020204" pitchFamily="34" charset="0"/>
                <a:cs typeface="Arial" panose="020B0604020202020204" pitchFamily="34" charset="0"/>
              </a:rPr>
              <a:t>- The words </a:t>
            </a:r>
            <a:r>
              <a:rPr lang="en-US" sz="2400" b="1" dirty="0">
                <a:solidFill>
                  <a:schemeClr val="accent6">
                    <a:lumMod val="75000"/>
                  </a:schemeClr>
                </a:solidFill>
                <a:latin typeface="Arial" panose="020B0604020202020204" pitchFamily="34" charset="0"/>
                <a:cs typeface="Arial" panose="020B0604020202020204" pitchFamily="34" charset="0"/>
              </a:rPr>
              <a:t>“flesh,” “fleshly,” </a:t>
            </a:r>
            <a:r>
              <a:rPr lang="en-US" sz="2400" b="1" dirty="0">
                <a:latin typeface="Arial" panose="020B0604020202020204" pitchFamily="34" charset="0"/>
                <a:cs typeface="Arial" panose="020B0604020202020204" pitchFamily="34" charset="0"/>
              </a:rPr>
              <a:t>or</a:t>
            </a:r>
            <a:r>
              <a:rPr lang="en-US" sz="2400" b="1" dirty="0">
                <a:solidFill>
                  <a:schemeClr val="accent6">
                    <a:lumMod val="75000"/>
                  </a:schemeClr>
                </a:solidFill>
                <a:latin typeface="Arial" panose="020B0604020202020204" pitchFamily="34" charset="0"/>
                <a:cs typeface="Arial" panose="020B0604020202020204" pitchFamily="34" charset="0"/>
              </a:rPr>
              <a:t> “carnal</a:t>
            </a:r>
            <a:r>
              <a:rPr lang="en-US" sz="2400" b="1" dirty="0">
                <a:solidFill>
                  <a:srgbClr val="002060"/>
                </a:solidFill>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are used 28 times. </a:t>
            </a:r>
          </a:p>
          <a:p>
            <a:pPr marL="118872" indent="0">
              <a:buNone/>
            </a:pPr>
            <a:r>
              <a:rPr lang="en-US" sz="2400" b="1" dirty="0">
                <a:latin typeface="Arial" panose="020B0604020202020204" pitchFamily="34" charset="0"/>
                <a:cs typeface="Arial" panose="020B0604020202020204" pitchFamily="34" charset="0"/>
              </a:rPr>
              <a:t> </a:t>
            </a:r>
          </a:p>
          <a:p>
            <a:pPr marL="118872" indent="0">
              <a:buNone/>
            </a:pPr>
            <a:r>
              <a:rPr lang="en-US" sz="2400" b="1" dirty="0">
                <a:latin typeface="Arial" panose="020B0604020202020204" pitchFamily="34" charset="0"/>
                <a:cs typeface="Arial" panose="020B0604020202020204" pitchFamily="34" charset="0"/>
              </a:rPr>
              <a:t>- The word </a:t>
            </a:r>
            <a:r>
              <a:rPr lang="en-US" sz="2400" b="1" dirty="0">
                <a:solidFill>
                  <a:srgbClr val="002060"/>
                </a:solidFill>
                <a:latin typeface="Arial" panose="020B0604020202020204" pitchFamily="34" charset="0"/>
                <a:cs typeface="Arial" panose="020B0604020202020204" pitchFamily="34" charset="0"/>
              </a:rPr>
              <a:t>“Law” </a:t>
            </a:r>
            <a:r>
              <a:rPr lang="en-US" sz="2400" b="1" dirty="0">
                <a:latin typeface="Arial" panose="020B0604020202020204" pitchFamily="34" charset="0"/>
                <a:cs typeface="Arial" panose="020B0604020202020204" pitchFamily="34" charset="0"/>
              </a:rPr>
              <a:t>is used 77 times.   </a:t>
            </a:r>
            <a:r>
              <a:rPr lang="en-US" sz="2000" b="1" dirty="0">
                <a:latin typeface="Arial" panose="020B0604020202020204" pitchFamily="34" charset="0"/>
                <a:cs typeface="Arial" panose="020B0604020202020204" pitchFamily="34" charset="0"/>
              </a:rPr>
              <a:t>(The Law defines sin.)</a:t>
            </a:r>
            <a:endParaRPr lang="en-US" sz="2000" b="1" dirty="0">
              <a:solidFill>
                <a:srgbClr val="002060"/>
              </a:solidFill>
              <a:latin typeface="Arial" panose="020B0604020202020204" pitchFamily="34" charset="0"/>
              <a:cs typeface="Arial" panose="020B0604020202020204" pitchFamily="34" charset="0"/>
            </a:endParaRPr>
          </a:p>
          <a:p>
            <a:pPr marL="118872" indent="0">
              <a:buNone/>
            </a:pPr>
            <a:endParaRPr lang="en-US" sz="2400" b="1" dirty="0">
              <a:solidFill>
                <a:srgbClr val="002060"/>
              </a:solidFill>
              <a:latin typeface="Arial" panose="020B0604020202020204" pitchFamily="34" charset="0"/>
              <a:cs typeface="Arial" panose="020B0604020202020204" pitchFamily="34" charset="0"/>
            </a:endParaRPr>
          </a:p>
          <a:p>
            <a:pPr marL="118872" indent="0">
              <a:buNone/>
            </a:pPr>
            <a:r>
              <a:rPr lang="en-US" sz="2400" b="1" dirty="0">
                <a:latin typeface="Arial" panose="020B0604020202020204" pitchFamily="34" charset="0"/>
                <a:cs typeface="Arial" panose="020B0604020202020204" pitchFamily="34" charset="0"/>
              </a:rPr>
              <a:t>- The words </a:t>
            </a:r>
            <a:r>
              <a:rPr lang="en-US" sz="2400" b="1" dirty="0">
                <a:solidFill>
                  <a:srgbClr val="002060"/>
                </a:solidFill>
                <a:latin typeface="Arial" panose="020B0604020202020204" pitchFamily="34" charset="0"/>
                <a:cs typeface="Arial" panose="020B0604020202020204" pitchFamily="34" charset="0"/>
              </a:rPr>
              <a:t>“faith,” “faithfulness,” “belief” or “believe” </a:t>
            </a:r>
            <a:r>
              <a:rPr lang="en-US" sz="2400" b="1" dirty="0">
                <a:latin typeface="Arial" panose="020B0604020202020204" pitchFamily="34" charset="0"/>
                <a:cs typeface="Arial" panose="020B0604020202020204" pitchFamily="34" charset="0"/>
              </a:rPr>
              <a:t>are </a:t>
            </a:r>
          </a:p>
          <a:p>
            <a:pPr marL="118872" indent="0">
              <a:buNone/>
            </a:pPr>
            <a:r>
              <a:rPr lang="en-US" sz="2400" b="1" dirty="0">
                <a:latin typeface="Arial" panose="020B0604020202020204" pitchFamily="34" charset="0"/>
                <a:cs typeface="Arial" panose="020B0604020202020204" pitchFamily="34" charset="0"/>
              </a:rPr>
              <a:t>	used 49 times.</a:t>
            </a:r>
          </a:p>
          <a:p>
            <a:pPr marL="118872" indent="0">
              <a:buNone/>
            </a:pPr>
            <a:r>
              <a:rPr lang="en-US" sz="2400" b="1" dirty="0">
                <a:latin typeface="Arial" panose="020B0604020202020204" pitchFamily="34" charset="0"/>
                <a:cs typeface="Arial" panose="020B0604020202020204" pitchFamily="34" charset="0"/>
              </a:rPr>
              <a:t>- The word </a:t>
            </a:r>
            <a:r>
              <a:rPr lang="en-US" sz="2400" b="1" dirty="0">
                <a:solidFill>
                  <a:srgbClr val="002060"/>
                </a:solidFill>
                <a:latin typeface="Arial" panose="020B0604020202020204" pitchFamily="34" charset="0"/>
                <a:cs typeface="Arial" panose="020B0604020202020204" pitchFamily="34" charset="0"/>
              </a:rPr>
              <a:t>”righteousness” </a:t>
            </a:r>
            <a:r>
              <a:rPr lang="en-US" sz="2400" b="1" dirty="0">
                <a:latin typeface="Arial" panose="020B0604020202020204" pitchFamily="34" charset="0"/>
                <a:cs typeface="Arial" panose="020B0604020202020204" pitchFamily="34" charset="0"/>
              </a:rPr>
              <a:t>or</a:t>
            </a:r>
            <a:r>
              <a:rPr lang="en-US" sz="2400" b="1" dirty="0">
                <a:solidFill>
                  <a:srgbClr val="002060"/>
                </a:solidFill>
                <a:latin typeface="Arial" panose="020B0604020202020204" pitchFamily="34" charset="0"/>
                <a:cs typeface="Arial" panose="020B0604020202020204" pitchFamily="34" charset="0"/>
              </a:rPr>
              <a:t> “righteous” </a:t>
            </a:r>
            <a:r>
              <a:rPr lang="en-US" sz="2400" b="1" dirty="0">
                <a:latin typeface="Arial" panose="020B0604020202020204" pitchFamily="34" charset="0"/>
                <a:cs typeface="Arial" panose="020B0604020202020204" pitchFamily="34" charset="0"/>
              </a:rPr>
              <a:t>is used 44 times.</a:t>
            </a:r>
          </a:p>
          <a:p>
            <a:pPr marL="118872" indent="0">
              <a:buNone/>
            </a:pPr>
            <a:r>
              <a:rPr lang="en-US" sz="2400" b="1" dirty="0">
                <a:latin typeface="Arial" panose="020B0604020202020204" pitchFamily="34" charset="0"/>
                <a:cs typeface="Arial" panose="020B0604020202020204" pitchFamily="34" charset="0"/>
              </a:rPr>
              <a:t>- The word </a:t>
            </a:r>
            <a:r>
              <a:rPr lang="en-US" sz="2400" b="1" dirty="0">
                <a:solidFill>
                  <a:srgbClr val="002060"/>
                </a:solidFill>
                <a:latin typeface="Arial" panose="020B0604020202020204" pitchFamily="34" charset="0"/>
                <a:cs typeface="Arial" panose="020B0604020202020204" pitchFamily="34" charset="0"/>
              </a:rPr>
              <a:t>“grace” </a:t>
            </a:r>
            <a:r>
              <a:rPr lang="en-US" sz="2400" b="1" dirty="0">
                <a:latin typeface="Arial" panose="020B0604020202020204" pitchFamily="34" charset="0"/>
                <a:cs typeface="Arial" panose="020B0604020202020204" pitchFamily="34" charset="0"/>
              </a:rPr>
              <a:t>is used 24 times.  </a:t>
            </a:r>
          </a:p>
          <a:p>
            <a:pPr marL="118872" indent="0">
              <a:buNone/>
            </a:pPr>
            <a:r>
              <a:rPr lang="en-US" sz="2400" b="1" dirty="0">
                <a:latin typeface="Arial" panose="020B0604020202020204" pitchFamily="34" charset="0"/>
                <a:cs typeface="Arial" panose="020B0604020202020204" pitchFamily="34" charset="0"/>
              </a:rPr>
              <a:t>- The words </a:t>
            </a:r>
            <a:r>
              <a:rPr lang="en-US" sz="2400" b="1" dirty="0">
                <a:solidFill>
                  <a:srgbClr val="002060"/>
                </a:solidFill>
                <a:latin typeface="Arial" panose="020B0604020202020204" pitchFamily="34" charset="0"/>
                <a:cs typeface="Arial" panose="020B0604020202020204" pitchFamily="34" charset="0"/>
              </a:rPr>
              <a:t>“holy,” “holiness” </a:t>
            </a:r>
            <a:r>
              <a:rPr lang="en-US" sz="2400" b="1" dirty="0">
                <a:latin typeface="Arial" panose="020B0604020202020204" pitchFamily="34" charset="0"/>
                <a:cs typeface="Arial" panose="020B0604020202020204" pitchFamily="34" charset="0"/>
              </a:rPr>
              <a:t>or</a:t>
            </a:r>
            <a:r>
              <a:rPr lang="en-US" sz="2400" b="1" dirty="0">
                <a:solidFill>
                  <a:srgbClr val="002060"/>
                </a:solidFill>
                <a:latin typeface="Arial" panose="020B0604020202020204" pitchFamily="34" charset="0"/>
                <a:cs typeface="Arial" panose="020B0604020202020204" pitchFamily="34" charset="0"/>
              </a:rPr>
              <a:t> “sanctified</a:t>
            </a:r>
            <a:r>
              <a:rPr lang="en-US" sz="2400" b="1" dirty="0">
                <a:latin typeface="Arial" panose="020B0604020202020204" pitchFamily="34" charset="0"/>
                <a:cs typeface="Arial" panose="020B0604020202020204" pitchFamily="34" charset="0"/>
              </a:rPr>
              <a:t>” are used 17 </a:t>
            </a:r>
          </a:p>
          <a:p>
            <a:pPr marL="118872" indent="0">
              <a:buNone/>
            </a:pPr>
            <a:r>
              <a:rPr lang="en-US" sz="2400" b="1" dirty="0">
                <a:latin typeface="Arial" panose="020B0604020202020204" pitchFamily="34" charset="0"/>
                <a:cs typeface="Arial" panose="020B0604020202020204" pitchFamily="34" charset="0"/>
              </a:rPr>
              <a:t>	times.</a:t>
            </a:r>
          </a:p>
        </p:txBody>
      </p:sp>
      <p:sp>
        <p:nvSpPr>
          <p:cNvPr id="4" name="TextBox 3"/>
          <p:cNvSpPr txBox="1"/>
          <p:nvPr/>
        </p:nvSpPr>
        <p:spPr>
          <a:xfrm>
            <a:off x="4351662" y="6037244"/>
            <a:ext cx="4304383" cy="584775"/>
          </a:xfrm>
          <a:prstGeom prst="rect">
            <a:avLst/>
          </a:prstGeom>
          <a:noFill/>
        </p:spPr>
        <p:txBody>
          <a:bodyPr wrap="none" rtlCol="0">
            <a:spAutoFit/>
          </a:bodyPr>
          <a:lstStyle/>
          <a:p>
            <a:r>
              <a:rPr lang="en-US" sz="3200" b="1" dirty="0">
                <a:solidFill>
                  <a:srgbClr val="0070C0"/>
                </a:solidFill>
                <a:latin typeface="Arial" panose="020B0604020202020204" pitchFamily="34" charset="0"/>
                <a:cs typeface="Arial" panose="020B0604020202020204" pitchFamily="34" charset="0"/>
              </a:rPr>
              <a:t>*</a:t>
            </a:r>
            <a:r>
              <a:rPr lang="en-US" sz="2000" b="1" dirty="0">
                <a:solidFill>
                  <a:srgbClr val="0070C0"/>
                </a:solidFill>
                <a:latin typeface="Arial" panose="020B0604020202020204" pitchFamily="34" charset="0"/>
                <a:cs typeface="Arial" panose="020B0604020202020204" pitchFamily="34" charset="0"/>
              </a:rPr>
              <a:t> From electronic search of NKJV</a:t>
            </a:r>
          </a:p>
        </p:txBody>
      </p:sp>
    </p:spTree>
    <p:extLst>
      <p:ext uri="{BB962C8B-B14F-4D97-AF65-F5344CB8AC3E}">
        <p14:creationId xmlns:p14="http://schemas.microsoft.com/office/powerpoint/2010/main" val="2750949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CD7DE3-4677-0745-BA12-ACCE221EE520}"/>
              </a:ext>
            </a:extLst>
          </p:cNvPr>
          <p:cNvSpPr>
            <a:spLocks noGrp="1"/>
          </p:cNvSpPr>
          <p:nvPr>
            <p:ph type="title"/>
          </p:nvPr>
        </p:nvSpPr>
        <p:spPr/>
        <p:txBody>
          <a:bodyPr>
            <a:normAutofit/>
          </a:bodyPr>
          <a:lstStyle/>
          <a:p>
            <a:r>
              <a:rPr lang="en-US" sz="4000" dirty="0"/>
              <a:t>Romans  1:16</a:t>
            </a:r>
          </a:p>
        </p:txBody>
      </p:sp>
      <p:sp>
        <p:nvSpPr>
          <p:cNvPr id="5" name="Text Placeholder 4">
            <a:extLst>
              <a:ext uri="{FF2B5EF4-FFF2-40B4-BE49-F238E27FC236}">
                <a16:creationId xmlns:a16="http://schemas.microsoft.com/office/drawing/2014/main" id="{C1B02F77-8A6E-CF41-A54C-73EB18DB9F77}"/>
              </a:ext>
            </a:extLst>
          </p:cNvPr>
          <p:cNvSpPr>
            <a:spLocks noGrp="1"/>
          </p:cNvSpPr>
          <p:nvPr>
            <p:ph type="body" idx="1"/>
          </p:nvPr>
        </p:nvSpPr>
        <p:spPr>
          <a:xfrm>
            <a:off x="853812" y="3010010"/>
            <a:ext cx="2550406" cy="715355"/>
          </a:xfrm>
        </p:spPr>
        <p:txBody>
          <a:bodyPr/>
          <a:lstStyle/>
          <a:p>
            <a:r>
              <a:rPr lang="en-US" dirty="0"/>
              <a:t>The Gospel</a:t>
            </a:r>
          </a:p>
        </p:txBody>
      </p:sp>
      <p:sp>
        <p:nvSpPr>
          <p:cNvPr id="6" name="Content Placeholder 5">
            <a:extLst>
              <a:ext uri="{FF2B5EF4-FFF2-40B4-BE49-F238E27FC236}">
                <a16:creationId xmlns:a16="http://schemas.microsoft.com/office/drawing/2014/main" id="{5914B8D2-C217-444B-93D5-5F02017067C9}"/>
              </a:ext>
            </a:extLst>
          </p:cNvPr>
          <p:cNvSpPr>
            <a:spLocks noGrp="1"/>
          </p:cNvSpPr>
          <p:nvPr>
            <p:ph sz="half" idx="2"/>
          </p:nvPr>
        </p:nvSpPr>
        <p:spPr>
          <a:xfrm>
            <a:off x="633472" y="3716467"/>
            <a:ext cx="2671592" cy="1802999"/>
          </a:xfrm>
        </p:spPr>
        <p:txBody>
          <a:bodyPr>
            <a:normAutofit/>
          </a:bodyPr>
          <a:lstStyle/>
          <a:p>
            <a:r>
              <a:rPr lang="en-US" sz="2000" dirty="0"/>
              <a:t>The power</a:t>
            </a:r>
          </a:p>
          <a:p>
            <a:r>
              <a:rPr lang="en-US" sz="2000" dirty="0"/>
              <a:t>Of God</a:t>
            </a:r>
          </a:p>
          <a:p>
            <a:r>
              <a:rPr lang="en-US" sz="2000" dirty="0"/>
              <a:t>Unto Salvation</a:t>
            </a:r>
          </a:p>
          <a:p>
            <a:r>
              <a:rPr lang="en-US" sz="2000" dirty="0"/>
              <a:t>For everyone</a:t>
            </a:r>
          </a:p>
          <a:p>
            <a:r>
              <a:rPr lang="en-US" sz="2000" dirty="0"/>
              <a:t>Who Believes</a:t>
            </a:r>
          </a:p>
        </p:txBody>
      </p:sp>
      <p:sp>
        <p:nvSpPr>
          <p:cNvPr id="7" name="Text Placeholder 6">
            <a:extLst>
              <a:ext uri="{FF2B5EF4-FFF2-40B4-BE49-F238E27FC236}">
                <a16:creationId xmlns:a16="http://schemas.microsoft.com/office/drawing/2014/main" id="{4EA12ACD-1BA4-0E45-97AD-3B7017135F2A}"/>
              </a:ext>
            </a:extLst>
          </p:cNvPr>
          <p:cNvSpPr>
            <a:spLocks noGrp="1"/>
          </p:cNvSpPr>
          <p:nvPr>
            <p:ph type="body" sz="quarter" idx="3"/>
          </p:nvPr>
        </p:nvSpPr>
        <p:spPr>
          <a:xfrm>
            <a:off x="4512821" y="3010010"/>
            <a:ext cx="3595593" cy="715355"/>
          </a:xfrm>
        </p:spPr>
        <p:txBody>
          <a:bodyPr/>
          <a:lstStyle/>
          <a:p>
            <a:pPr algn="ctr"/>
            <a:r>
              <a:rPr lang="en-US" dirty="0"/>
              <a:t>The Law of Moses</a:t>
            </a:r>
          </a:p>
        </p:txBody>
      </p:sp>
      <p:sp>
        <p:nvSpPr>
          <p:cNvPr id="8" name="Content Placeholder 7">
            <a:extLst>
              <a:ext uri="{FF2B5EF4-FFF2-40B4-BE49-F238E27FC236}">
                <a16:creationId xmlns:a16="http://schemas.microsoft.com/office/drawing/2014/main" id="{3BF5DADB-16D4-7147-9FF7-79C94280D547}"/>
              </a:ext>
            </a:extLst>
          </p:cNvPr>
          <p:cNvSpPr>
            <a:spLocks noGrp="1"/>
          </p:cNvSpPr>
          <p:nvPr>
            <p:ph sz="quarter" idx="4"/>
          </p:nvPr>
        </p:nvSpPr>
        <p:spPr>
          <a:xfrm>
            <a:off x="4391118" y="3725365"/>
            <a:ext cx="4696877" cy="1827152"/>
          </a:xfrm>
        </p:spPr>
        <p:txBody>
          <a:bodyPr>
            <a:normAutofit/>
          </a:bodyPr>
          <a:lstStyle/>
          <a:p>
            <a:r>
              <a:rPr lang="en-US" sz="2000" dirty="0"/>
              <a:t>Legal weakness (8:3-4)</a:t>
            </a:r>
          </a:p>
          <a:p>
            <a:r>
              <a:rPr lang="en-US" sz="2000" dirty="0"/>
              <a:t>Human righteousness (10:1-3)</a:t>
            </a:r>
          </a:p>
          <a:p>
            <a:r>
              <a:rPr lang="en-US" sz="2000" dirty="0"/>
              <a:t>Legal condemnation (7:9-10;</a:t>
            </a:r>
          </a:p>
          <a:p>
            <a:r>
              <a:rPr lang="en-US" sz="2000" dirty="0"/>
              <a:t>Jewish exclusiveness (3:21-23; 10:11-13)</a:t>
            </a:r>
          </a:p>
          <a:p>
            <a:r>
              <a:rPr lang="en-US" sz="2000" dirty="0"/>
              <a:t>Legal works (9:30-32; 10:3-5)</a:t>
            </a:r>
          </a:p>
        </p:txBody>
      </p:sp>
      <p:sp>
        <p:nvSpPr>
          <p:cNvPr id="9" name="TextBox 8">
            <a:extLst>
              <a:ext uri="{FF2B5EF4-FFF2-40B4-BE49-F238E27FC236}">
                <a16:creationId xmlns:a16="http://schemas.microsoft.com/office/drawing/2014/main" id="{E4751768-5C45-BA4E-8EF7-4BD21C90F6D6}"/>
              </a:ext>
            </a:extLst>
          </p:cNvPr>
          <p:cNvSpPr txBox="1"/>
          <p:nvPr/>
        </p:nvSpPr>
        <p:spPr>
          <a:xfrm>
            <a:off x="3501166" y="3232513"/>
            <a:ext cx="837986" cy="369332"/>
          </a:xfrm>
          <a:prstGeom prst="rect">
            <a:avLst/>
          </a:prstGeom>
          <a:noFill/>
        </p:spPr>
        <p:txBody>
          <a:bodyPr wrap="none" rtlCol="0">
            <a:spAutoFit/>
          </a:bodyPr>
          <a:lstStyle/>
          <a:p>
            <a:r>
              <a:rPr lang="en-US" b="1" dirty="0"/>
              <a:t>Versus</a:t>
            </a:r>
          </a:p>
        </p:txBody>
      </p:sp>
      <p:sp>
        <p:nvSpPr>
          <p:cNvPr id="10" name="TextBox 9">
            <a:extLst>
              <a:ext uri="{FF2B5EF4-FFF2-40B4-BE49-F238E27FC236}">
                <a16:creationId xmlns:a16="http://schemas.microsoft.com/office/drawing/2014/main" id="{C840CBFF-4ABB-A14B-8502-C1C57B697C00}"/>
              </a:ext>
            </a:extLst>
          </p:cNvPr>
          <p:cNvSpPr txBox="1"/>
          <p:nvPr/>
        </p:nvSpPr>
        <p:spPr>
          <a:xfrm>
            <a:off x="3527100" y="4097520"/>
            <a:ext cx="837986" cy="369332"/>
          </a:xfrm>
          <a:prstGeom prst="rect">
            <a:avLst/>
          </a:prstGeom>
          <a:noFill/>
        </p:spPr>
        <p:txBody>
          <a:bodyPr wrap="none" rtlCol="0">
            <a:spAutoFit/>
          </a:bodyPr>
          <a:lstStyle/>
          <a:p>
            <a:r>
              <a:rPr lang="en-US" b="1" dirty="0"/>
              <a:t>Versus</a:t>
            </a:r>
          </a:p>
        </p:txBody>
      </p:sp>
      <p:sp>
        <p:nvSpPr>
          <p:cNvPr id="11" name="TextBox 10">
            <a:extLst>
              <a:ext uri="{FF2B5EF4-FFF2-40B4-BE49-F238E27FC236}">
                <a16:creationId xmlns:a16="http://schemas.microsoft.com/office/drawing/2014/main" id="{63106813-988E-084A-824F-F2E62F529E5C}"/>
              </a:ext>
            </a:extLst>
          </p:cNvPr>
          <p:cNvSpPr txBox="1"/>
          <p:nvPr/>
        </p:nvSpPr>
        <p:spPr>
          <a:xfrm>
            <a:off x="3501166" y="3801343"/>
            <a:ext cx="837986" cy="369332"/>
          </a:xfrm>
          <a:prstGeom prst="rect">
            <a:avLst/>
          </a:prstGeom>
          <a:noFill/>
        </p:spPr>
        <p:txBody>
          <a:bodyPr wrap="none" rtlCol="0">
            <a:spAutoFit/>
          </a:bodyPr>
          <a:lstStyle/>
          <a:p>
            <a:r>
              <a:rPr lang="en-US" b="1" dirty="0"/>
              <a:t>Versus</a:t>
            </a:r>
          </a:p>
        </p:txBody>
      </p:sp>
      <p:sp>
        <p:nvSpPr>
          <p:cNvPr id="12" name="TextBox 11">
            <a:extLst>
              <a:ext uri="{FF2B5EF4-FFF2-40B4-BE49-F238E27FC236}">
                <a16:creationId xmlns:a16="http://schemas.microsoft.com/office/drawing/2014/main" id="{35527190-A673-DB49-9194-C806819BDA1E}"/>
              </a:ext>
            </a:extLst>
          </p:cNvPr>
          <p:cNvSpPr txBox="1"/>
          <p:nvPr/>
        </p:nvSpPr>
        <p:spPr>
          <a:xfrm>
            <a:off x="3527149" y="4404178"/>
            <a:ext cx="837986" cy="369332"/>
          </a:xfrm>
          <a:prstGeom prst="rect">
            <a:avLst/>
          </a:prstGeom>
          <a:noFill/>
        </p:spPr>
        <p:txBody>
          <a:bodyPr wrap="none" rtlCol="0">
            <a:spAutoFit/>
          </a:bodyPr>
          <a:lstStyle/>
          <a:p>
            <a:r>
              <a:rPr lang="en-US" b="1" dirty="0"/>
              <a:t>Versus</a:t>
            </a:r>
          </a:p>
        </p:txBody>
      </p:sp>
      <p:sp>
        <p:nvSpPr>
          <p:cNvPr id="13" name="TextBox 12">
            <a:extLst>
              <a:ext uri="{FF2B5EF4-FFF2-40B4-BE49-F238E27FC236}">
                <a16:creationId xmlns:a16="http://schemas.microsoft.com/office/drawing/2014/main" id="{8717CF7D-F4AD-3748-B8C1-81E52D2DB3BE}"/>
              </a:ext>
            </a:extLst>
          </p:cNvPr>
          <p:cNvSpPr txBox="1"/>
          <p:nvPr/>
        </p:nvSpPr>
        <p:spPr>
          <a:xfrm>
            <a:off x="3525650" y="4722051"/>
            <a:ext cx="837986" cy="369332"/>
          </a:xfrm>
          <a:prstGeom prst="rect">
            <a:avLst/>
          </a:prstGeom>
          <a:noFill/>
        </p:spPr>
        <p:txBody>
          <a:bodyPr wrap="none" rtlCol="0">
            <a:spAutoFit/>
          </a:bodyPr>
          <a:lstStyle/>
          <a:p>
            <a:r>
              <a:rPr lang="en-US" b="1" dirty="0"/>
              <a:t>Versus</a:t>
            </a:r>
          </a:p>
        </p:txBody>
      </p:sp>
      <p:sp>
        <p:nvSpPr>
          <p:cNvPr id="14" name="TextBox 13">
            <a:extLst>
              <a:ext uri="{FF2B5EF4-FFF2-40B4-BE49-F238E27FC236}">
                <a16:creationId xmlns:a16="http://schemas.microsoft.com/office/drawing/2014/main" id="{C956F0F0-3429-9C4C-8C2C-19F47F950EF6}"/>
              </a:ext>
            </a:extLst>
          </p:cNvPr>
          <p:cNvSpPr txBox="1"/>
          <p:nvPr/>
        </p:nvSpPr>
        <p:spPr>
          <a:xfrm>
            <a:off x="3524401" y="5007013"/>
            <a:ext cx="837986" cy="369332"/>
          </a:xfrm>
          <a:prstGeom prst="rect">
            <a:avLst/>
          </a:prstGeom>
          <a:noFill/>
        </p:spPr>
        <p:txBody>
          <a:bodyPr wrap="none" rtlCol="0">
            <a:spAutoFit/>
          </a:bodyPr>
          <a:lstStyle/>
          <a:p>
            <a:r>
              <a:rPr lang="en-US" b="1" dirty="0"/>
              <a:t>Versus</a:t>
            </a:r>
          </a:p>
        </p:txBody>
      </p:sp>
      <p:sp>
        <p:nvSpPr>
          <p:cNvPr id="15" name="TextBox 14">
            <a:extLst>
              <a:ext uri="{FF2B5EF4-FFF2-40B4-BE49-F238E27FC236}">
                <a16:creationId xmlns:a16="http://schemas.microsoft.com/office/drawing/2014/main" id="{9073DE55-C866-8D47-8A26-FFE4FA6BD978}"/>
              </a:ext>
            </a:extLst>
          </p:cNvPr>
          <p:cNvSpPr txBox="1"/>
          <p:nvPr/>
        </p:nvSpPr>
        <p:spPr>
          <a:xfrm>
            <a:off x="381616" y="1666332"/>
            <a:ext cx="7969166" cy="1200329"/>
          </a:xfrm>
          <a:prstGeom prst="rect">
            <a:avLst/>
          </a:prstGeom>
          <a:noFill/>
          <a:ln w="57150">
            <a:solidFill>
              <a:srgbClr val="FF0000"/>
            </a:solidFill>
          </a:ln>
        </p:spPr>
        <p:txBody>
          <a:bodyPr wrap="square" rtlCol="0">
            <a:spAutoFit/>
          </a:bodyPr>
          <a:lstStyle/>
          <a:p>
            <a:r>
              <a:rPr lang="en-US" sz="2400" i="1" dirty="0">
                <a:solidFill>
                  <a:srgbClr val="002060"/>
                </a:solidFill>
                <a:latin typeface="Arial" panose="020B0604020202020204" pitchFamily="34" charset="0"/>
                <a:cs typeface="Arial" panose="020B0604020202020204" pitchFamily="34" charset="0"/>
              </a:rPr>
              <a:t>“For I am not ashamed of the gospel of Christ, for it is the power of God unto salvation for everyone who believes; </a:t>
            </a:r>
            <a:r>
              <a:rPr lang="en-US" sz="2400" b="1" i="1" dirty="0">
                <a:solidFill>
                  <a:srgbClr val="002060"/>
                </a:solidFill>
                <a:latin typeface="Arial" panose="020B0604020202020204" pitchFamily="34" charset="0"/>
                <a:cs typeface="Arial" panose="020B0604020202020204" pitchFamily="34" charset="0"/>
              </a:rPr>
              <a:t>for the Jew first,</a:t>
            </a:r>
            <a:r>
              <a:rPr lang="en-US" sz="2400" i="1" dirty="0">
                <a:solidFill>
                  <a:srgbClr val="002060"/>
                </a:solidFill>
                <a:latin typeface="Arial" panose="020B0604020202020204" pitchFamily="34" charset="0"/>
                <a:cs typeface="Arial" panose="020B0604020202020204" pitchFamily="34" charset="0"/>
              </a:rPr>
              <a:t> and </a:t>
            </a:r>
            <a:r>
              <a:rPr lang="en-US" sz="2400" b="1" i="1" dirty="0">
                <a:solidFill>
                  <a:srgbClr val="002060"/>
                </a:solidFill>
                <a:latin typeface="Arial" panose="020B0604020202020204" pitchFamily="34" charset="0"/>
                <a:cs typeface="Arial" panose="020B0604020202020204" pitchFamily="34" charset="0"/>
              </a:rPr>
              <a:t>also for the Greek</a:t>
            </a:r>
            <a:r>
              <a:rPr lang="en-US" sz="2400" i="1" dirty="0">
                <a:solidFill>
                  <a:srgbClr val="002060"/>
                </a:solidFill>
                <a:latin typeface="Arial" panose="020B0604020202020204" pitchFamily="34" charset="0"/>
                <a:cs typeface="Arial" panose="020B0604020202020204" pitchFamily="34" charset="0"/>
              </a:rPr>
              <a:t>.”                 </a:t>
            </a:r>
            <a:r>
              <a:rPr lang="en-US" sz="1600" dirty="0"/>
              <a:t>NKJV</a:t>
            </a:r>
          </a:p>
        </p:txBody>
      </p:sp>
    </p:spTree>
    <p:extLst>
      <p:ext uri="{BB962C8B-B14F-4D97-AF65-F5344CB8AC3E}">
        <p14:creationId xmlns:p14="http://schemas.microsoft.com/office/powerpoint/2010/main" val="3919437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2726058076"/>
              </p:ext>
            </p:extLst>
          </p:nvPr>
        </p:nvGraphicFramePr>
        <p:xfrm>
          <a:off x="0" y="0"/>
          <a:ext cx="9212267" cy="6954532"/>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613493">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63673">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98817">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63673">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531526">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63673">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63673">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7639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38100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solidFill>
                  </a:tcPr>
                </a:tc>
                <a:tc>
                  <a:txBody>
                    <a:bodyPr/>
                    <a:lstStyle/>
                    <a:p>
                      <a:r>
                        <a:rPr lang="en-US" sz="1300" b="1" dirty="0"/>
                        <a:t>1 Ki. 12-2 Ki. 20; 2 Chr. 10-32</a:t>
                      </a:r>
                    </a:p>
                  </a:txBody>
                  <a:tcPr marL="68580" marR="68580" marT="34290" marB="34290">
                    <a:solidFill>
                      <a:schemeClr val="bg2"/>
                    </a:solidFill>
                  </a:tcPr>
                </a:tc>
                <a:tc>
                  <a:txBody>
                    <a:bodyPr/>
                    <a:lstStyle/>
                    <a:p>
                      <a:pPr algn="ctr"/>
                      <a:r>
                        <a:rPr lang="en-US" sz="1300" b="1" dirty="0"/>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7760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bg2"/>
                    </a:solidFill>
                  </a:tcPr>
                </a:tc>
                <a:tc>
                  <a:txBody>
                    <a:bodyPr/>
                    <a:lstStyle/>
                    <a:p>
                      <a:r>
                        <a:rPr lang="en-US" sz="1300" b="1" dirty="0"/>
                        <a:t>2 Ki. 21-25; 2 Chr. 10-32</a:t>
                      </a:r>
                    </a:p>
                  </a:txBody>
                  <a:tcPr marL="68580" marR="68580" marT="34290" marB="34290">
                    <a:solidFill>
                      <a:schemeClr val="bg2"/>
                    </a:solidFill>
                  </a:tcPr>
                </a:tc>
                <a:tc>
                  <a:txBody>
                    <a:bodyPr/>
                    <a:lstStyle/>
                    <a:p>
                      <a:pPr algn="ctr"/>
                      <a:r>
                        <a:rPr lang="en-US" sz="1300" b="1" dirty="0"/>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407011">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63673">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dirty="0"/>
                        <a:t>92</a:t>
                      </a:r>
                    </a:p>
                  </a:txBody>
                  <a:tcPr marL="68580" marR="68580" marT="34290" marB="34290">
                    <a:solidFill>
                      <a:schemeClr val="bg2"/>
                    </a:solidFill>
                  </a:tcPr>
                </a:tc>
                <a:tc>
                  <a:txBody>
                    <a:bodyPr/>
                    <a:lstStyle/>
                    <a:p>
                      <a:r>
                        <a:rPr lang="en-US" sz="1300" b="1" dirty="0"/>
                        <a:t>Ezra</a:t>
                      </a:r>
                    </a:p>
                  </a:txBody>
                  <a:tcPr marL="68580" marR="68580" marT="34290" marB="34290">
                    <a:solidFill>
                      <a:schemeClr val="bg2"/>
                    </a:solidFill>
                  </a:tcPr>
                </a:tc>
                <a:extLst>
                  <a:ext uri="{0D108BD9-81ED-4DB2-BD59-A6C34878D82A}">
                    <a16:rowId xmlns:a16="http://schemas.microsoft.com/office/drawing/2014/main" val="10012"/>
                  </a:ext>
                </a:extLst>
              </a:tr>
              <a:tr h="466342">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txBody>
                  <a:tcPr marL="68580" marR="68580" marT="34290" marB="34290">
                    <a:solidFill>
                      <a:schemeClr val="bg2"/>
                    </a:solidFill>
                  </a:tcPr>
                </a:tc>
                <a:tc>
                  <a:txBody>
                    <a:bodyPr/>
                    <a:lstStyle/>
                    <a:p>
                      <a:r>
                        <a:rPr lang="en-US" sz="1300" b="1" dirty="0"/>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Maccabee</a:t>
                      </a:r>
                    </a:p>
                  </a:txBody>
                  <a:tcPr marL="68580" marR="68580" marT="34290" marB="34290">
                    <a:solidFill>
                      <a:schemeClr val="bg2"/>
                    </a:solidFill>
                  </a:tcPr>
                </a:tc>
                <a:extLst>
                  <a:ext uri="{0D108BD9-81ED-4DB2-BD59-A6C34878D82A}">
                    <a16:rowId xmlns:a16="http://schemas.microsoft.com/office/drawing/2014/main" val="10013"/>
                  </a:ext>
                </a:extLst>
              </a:tr>
              <a:tr h="363673">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birth of Jesus to ascension</a:t>
                      </a:r>
                    </a:p>
                  </a:txBody>
                  <a:tcPr marL="68580" marR="68580" marT="34290" marB="34290">
                    <a:solidFill>
                      <a:schemeClr val="bg2"/>
                    </a:solidFill>
                  </a:tcPr>
                </a:tc>
                <a:tc>
                  <a:txBody>
                    <a:bodyPr/>
                    <a:lstStyle/>
                    <a:p>
                      <a:r>
                        <a:rPr lang="en-US" sz="1300" b="1" dirty="0"/>
                        <a:t>Mt-Jhn 21; Acts1</a:t>
                      </a:r>
                    </a:p>
                  </a:txBody>
                  <a:tcPr marL="68580" marR="68580" marT="34290" marB="34290">
                    <a:solidFill>
                      <a:schemeClr val="bg2"/>
                    </a:solidFill>
                  </a:tcPr>
                </a:tc>
                <a:tc>
                  <a:txBody>
                    <a:bodyPr/>
                    <a:lstStyle/>
                    <a:p>
                      <a:pPr algn="ctr"/>
                      <a:r>
                        <a:rPr lang="en-US" sz="1300" b="1" dirty="0"/>
                        <a:t>34</a:t>
                      </a:r>
                    </a:p>
                  </a:txBody>
                  <a:tcPr marL="68580" marR="68580" marT="34290" marB="34290">
                    <a:solidFill>
                      <a:schemeClr val="bg2"/>
                    </a:solidFill>
                  </a:tcPr>
                </a:tc>
                <a:tc>
                  <a:txBody>
                    <a:bodyPr/>
                    <a:lstStyle/>
                    <a:p>
                      <a:r>
                        <a:rPr lang="en-US" sz="1300" b="1" dirty="0"/>
                        <a:t>Jesus</a:t>
                      </a:r>
                    </a:p>
                  </a:txBody>
                  <a:tcPr marL="68580" marR="68580" marT="34290" marB="34290">
                    <a:solidFill>
                      <a:schemeClr val="bg2"/>
                    </a:solidFill>
                  </a:tcPr>
                </a:tc>
                <a:extLst>
                  <a:ext uri="{0D108BD9-81ED-4DB2-BD59-A6C34878D82A}">
                    <a16:rowId xmlns:a16="http://schemas.microsoft.com/office/drawing/2014/main" val="10014"/>
                  </a:ext>
                </a:extLst>
              </a:tr>
              <a:tr h="498817">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ascension to death of John (98 AD approx.)</a:t>
                      </a:r>
                    </a:p>
                  </a:txBody>
                  <a:tcPr marL="68580" marR="68580" marT="34290" marB="34290">
                    <a:solidFill>
                      <a:srgbClr val="FFFF00"/>
                    </a:solidFill>
                  </a:tcPr>
                </a:tc>
                <a:tc>
                  <a:txBody>
                    <a:bodyPr/>
                    <a:lstStyle/>
                    <a:p>
                      <a:r>
                        <a:rPr lang="en-US" sz="1300" b="1" dirty="0"/>
                        <a:t>Acts 2-Revelation</a:t>
                      </a:r>
                    </a:p>
                  </a:txBody>
                  <a:tcPr marL="68580" marR="68580" marT="34290" marB="34290">
                    <a:solidFill>
                      <a:srgbClr val="FFFF00"/>
                    </a:solidFill>
                  </a:tcPr>
                </a:tc>
                <a:tc>
                  <a:txBody>
                    <a:bodyPr/>
                    <a:lstStyle/>
                    <a:p>
                      <a:pPr algn="ctr"/>
                      <a:r>
                        <a:rPr lang="en-US" sz="1300" b="1" dirty="0"/>
                        <a:t>70</a:t>
                      </a:r>
                    </a:p>
                  </a:txBody>
                  <a:tcPr marL="68580" marR="68580" marT="34290" marB="34290">
                    <a:solidFill>
                      <a:srgbClr val="FFFF00"/>
                    </a:solidFill>
                  </a:tcPr>
                </a:tc>
                <a:tc>
                  <a:txBody>
                    <a:bodyPr/>
                    <a:lstStyle/>
                    <a:p>
                      <a:r>
                        <a:rPr lang="en-US" sz="1300" b="1" dirty="0"/>
                        <a:t>Paul</a:t>
                      </a:r>
                    </a:p>
                  </a:txBody>
                  <a:tcPr marL="68580" marR="68580" marT="34290" marB="34290">
                    <a:solidFill>
                      <a:srgbClr val="FFFF00"/>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CD7DE3-4677-0745-BA12-ACCE221EE520}"/>
              </a:ext>
            </a:extLst>
          </p:cNvPr>
          <p:cNvSpPr>
            <a:spLocks noGrp="1"/>
          </p:cNvSpPr>
          <p:nvPr>
            <p:ph type="title"/>
          </p:nvPr>
        </p:nvSpPr>
        <p:spPr/>
        <p:txBody>
          <a:bodyPr>
            <a:normAutofit/>
          </a:bodyPr>
          <a:lstStyle/>
          <a:p>
            <a:r>
              <a:rPr lang="en-US" sz="4000" dirty="0"/>
              <a:t>Romans  1:16</a:t>
            </a:r>
          </a:p>
        </p:txBody>
      </p:sp>
      <p:sp>
        <p:nvSpPr>
          <p:cNvPr id="5" name="Text Placeholder 4">
            <a:extLst>
              <a:ext uri="{FF2B5EF4-FFF2-40B4-BE49-F238E27FC236}">
                <a16:creationId xmlns:a16="http://schemas.microsoft.com/office/drawing/2014/main" id="{C1B02F77-8A6E-CF41-A54C-73EB18DB9F77}"/>
              </a:ext>
            </a:extLst>
          </p:cNvPr>
          <p:cNvSpPr>
            <a:spLocks noGrp="1"/>
          </p:cNvSpPr>
          <p:nvPr>
            <p:ph type="body" idx="1"/>
          </p:nvPr>
        </p:nvSpPr>
        <p:spPr>
          <a:xfrm>
            <a:off x="853812" y="3010010"/>
            <a:ext cx="2550406" cy="715355"/>
          </a:xfrm>
        </p:spPr>
        <p:txBody>
          <a:bodyPr/>
          <a:lstStyle/>
          <a:p>
            <a:r>
              <a:rPr lang="en-US" dirty="0"/>
              <a:t>The Gospel</a:t>
            </a:r>
          </a:p>
        </p:txBody>
      </p:sp>
      <p:sp>
        <p:nvSpPr>
          <p:cNvPr id="6" name="Content Placeholder 5">
            <a:extLst>
              <a:ext uri="{FF2B5EF4-FFF2-40B4-BE49-F238E27FC236}">
                <a16:creationId xmlns:a16="http://schemas.microsoft.com/office/drawing/2014/main" id="{5914B8D2-C217-444B-93D5-5F02017067C9}"/>
              </a:ext>
            </a:extLst>
          </p:cNvPr>
          <p:cNvSpPr>
            <a:spLocks noGrp="1"/>
          </p:cNvSpPr>
          <p:nvPr>
            <p:ph sz="half" idx="2"/>
          </p:nvPr>
        </p:nvSpPr>
        <p:spPr>
          <a:xfrm>
            <a:off x="633472" y="3716467"/>
            <a:ext cx="2671592" cy="1802999"/>
          </a:xfrm>
        </p:spPr>
        <p:txBody>
          <a:bodyPr>
            <a:normAutofit/>
          </a:bodyPr>
          <a:lstStyle/>
          <a:p>
            <a:r>
              <a:rPr lang="en-US" sz="2000" b="1" dirty="0">
                <a:solidFill>
                  <a:srgbClr val="FF0000"/>
                </a:solidFill>
              </a:rPr>
              <a:t>The power</a:t>
            </a:r>
          </a:p>
          <a:p>
            <a:r>
              <a:rPr lang="en-US" sz="2000" dirty="0"/>
              <a:t>Of God</a:t>
            </a:r>
          </a:p>
          <a:p>
            <a:r>
              <a:rPr lang="en-US" sz="2000" dirty="0"/>
              <a:t>Unto Salvation</a:t>
            </a:r>
          </a:p>
          <a:p>
            <a:r>
              <a:rPr lang="en-US" sz="2000" dirty="0"/>
              <a:t>For everyone</a:t>
            </a:r>
          </a:p>
          <a:p>
            <a:r>
              <a:rPr lang="en-US" sz="2000" dirty="0"/>
              <a:t>Who Believes</a:t>
            </a:r>
          </a:p>
        </p:txBody>
      </p:sp>
      <p:sp>
        <p:nvSpPr>
          <p:cNvPr id="7" name="Text Placeholder 6">
            <a:extLst>
              <a:ext uri="{FF2B5EF4-FFF2-40B4-BE49-F238E27FC236}">
                <a16:creationId xmlns:a16="http://schemas.microsoft.com/office/drawing/2014/main" id="{4EA12ACD-1BA4-0E45-97AD-3B7017135F2A}"/>
              </a:ext>
            </a:extLst>
          </p:cNvPr>
          <p:cNvSpPr>
            <a:spLocks noGrp="1"/>
          </p:cNvSpPr>
          <p:nvPr>
            <p:ph type="body" sz="quarter" idx="3"/>
          </p:nvPr>
        </p:nvSpPr>
        <p:spPr>
          <a:xfrm>
            <a:off x="4512821" y="3010010"/>
            <a:ext cx="3595593" cy="715355"/>
          </a:xfrm>
        </p:spPr>
        <p:txBody>
          <a:bodyPr/>
          <a:lstStyle/>
          <a:p>
            <a:pPr algn="ctr"/>
            <a:r>
              <a:rPr lang="en-US" dirty="0"/>
              <a:t>The Law of Moses</a:t>
            </a:r>
          </a:p>
        </p:txBody>
      </p:sp>
      <p:sp>
        <p:nvSpPr>
          <p:cNvPr id="8" name="Content Placeholder 7">
            <a:extLst>
              <a:ext uri="{FF2B5EF4-FFF2-40B4-BE49-F238E27FC236}">
                <a16:creationId xmlns:a16="http://schemas.microsoft.com/office/drawing/2014/main" id="{3BF5DADB-16D4-7147-9FF7-79C94280D547}"/>
              </a:ext>
            </a:extLst>
          </p:cNvPr>
          <p:cNvSpPr>
            <a:spLocks noGrp="1"/>
          </p:cNvSpPr>
          <p:nvPr>
            <p:ph sz="quarter" idx="4"/>
          </p:nvPr>
        </p:nvSpPr>
        <p:spPr>
          <a:xfrm>
            <a:off x="4391118" y="3725365"/>
            <a:ext cx="4696877" cy="1827152"/>
          </a:xfrm>
        </p:spPr>
        <p:txBody>
          <a:bodyPr>
            <a:normAutofit/>
          </a:bodyPr>
          <a:lstStyle/>
          <a:p>
            <a:r>
              <a:rPr lang="en-US" sz="2000" b="1" dirty="0">
                <a:solidFill>
                  <a:srgbClr val="FF0000"/>
                </a:solidFill>
              </a:rPr>
              <a:t>Legal weakness </a:t>
            </a:r>
            <a:r>
              <a:rPr lang="en-US" sz="2000" dirty="0"/>
              <a:t>(8:3-4)</a:t>
            </a:r>
          </a:p>
          <a:p>
            <a:r>
              <a:rPr lang="en-US" sz="2000" dirty="0"/>
              <a:t>Human righteousness (10:1-3)</a:t>
            </a:r>
          </a:p>
          <a:p>
            <a:r>
              <a:rPr lang="en-US" sz="2000" dirty="0"/>
              <a:t>Legal condemnation (7:9-10;</a:t>
            </a:r>
          </a:p>
          <a:p>
            <a:r>
              <a:rPr lang="en-US" sz="2000" dirty="0"/>
              <a:t>Jewish exclusiveness (3:21-23; 10:11-13)</a:t>
            </a:r>
          </a:p>
          <a:p>
            <a:r>
              <a:rPr lang="en-US" sz="2000" dirty="0"/>
              <a:t>Legal works (9:30-32; 10:3-5)</a:t>
            </a:r>
          </a:p>
        </p:txBody>
      </p:sp>
      <p:sp>
        <p:nvSpPr>
          <p:cNvPr id="9" name="TextBox 8">
            <a:extLst>
              <a:ext uri="{FF2B5EF4-FFF2-40B4-BE49-F238E27FC236}">
                <a16:creationId xmlns:a16="http://schemas.microsoft.com/office/drawing/2014/main" id="{E4751768-5C45-BA4E-8EF7-4BD21C90F6D6}"/>
              </a:ext>
            </a:extLst>
          </p:cNvPr>
          <p:cNvSpPr txBox="1"/>
          <p:nvPr/>
        </p:nvSpPr>
        <p:spPr>
          <a:xfrm>
            <a:off x="3501166" y="3232513"/>
            <a:ext cx="837986" cy="369332"/>
          </a:xfrm>
          <a:prstGeom prst="rect">
            <a:avLst/>
          </a:prstGeom>
          <a:noFill/>
        </p:spPr>
        <p:txBody>
          <a:bodyPr wrap="none" rtlCol="0">
            <a:spAutoFit/>
          </a:bodyPr>
          <a:lstStyle/>
          <a:p>
            <a:r>
              <a:rPr lang="en-US" b="1" dirty="0"/>
              <a:t>Versus</a:t>
            </a:r>
          </a:p>
        </p:txBody>
      </p:sp>
      <p:sp>
        <p:nvSpPr>
          <p:cNvPr id="10" name="TextBox 9">
            <a:extLst>
              <a:ext uri="{FF2B5EF4-FFF2-40B4-BE49-F238E27FC236}">
                <a16:creationId xmlns:a16="http://schemas.microsoft.com/office/drawing/2014/main" id="{C840CBFF-4ABB-A14B-8502-C1C57B697C00}"/>
              </a:ext>
            </a:extLst>
          </p:cNvPr>
          <p:cNvSpPr txBox="1"/>
          <p:nvPr/>
        </p:nvSpPr>
        <p:spPr>
          <a:xfrm>
            <a:off x="3527100" y="4097520"/>
            <a:ext cx="837986" cy="369332"/>
          </a:xfrm>
          <a:prstGeom prst="rect">
            <a:avLst/>
          </a:prstGeom>
          <a:noFill/>
        </p:spPr>
        <p:txBody>
          <a:bodyPr wrap="none" rtlCol="0">
            <a:spAutoFit/>
          </a:bodyPr>
          <a:lstStyle/>
          <a:p>
            <a:r>
              <a:rPr lang="en-US" b="1" dirty="0"/>
              <a:t>Versus</a:t>
            </a:r>
          </a:p>
        </p:txBody>
      </p:sp>
      <p:sp>
        <p:nvSpPr>
          <p:cNvPr id="11" name="TextBox 10">
            <a:extLst>
              <a:ext uri="{FF2B5EF4-FFF2-40B4-BE49-F238E27FC236}">
                <a16:creationId xmlns:a16="http://schemas.microsoft.com/office/drawing/2014/main" id="{63106813-988E-084A-824F-F2E62F529E5C}"/>
              </a:ext>
            </a:extLst>
          </p:cNvPr>
          <p:cNvSpPr txBox="1"/>
          <p:nvPr/>
        </p:nvSpPr>
        <p:spPr>
          <a:xfrm>
            <a:off x="3501166" y="3801343"/>
            <a:ext cx="837986" cy="369332"/>
          </a:xfrm>
          <a:prstGeom prst="rect">
            <a:avLst/>
          </a:prstGeom>
          <a:noFill/>
        </p:spPr>
        <p:txBody>
          <a:bodyPr wrap="none" rtlCol="0">
            <a:spAutoFit/>
          </a:bodyPr>
          <a:lstStyle/>
          <a:p>
            <a:r>
              <a:rPr lang="en-US" b="1" dirty="0"/>
              <a:t>Versus</a:t>
            </a:r>
          </a:p>
        </p:txBody>
      </p:sp>
      <p:sp>
        <p:nvSpPr>
          <p:cNvPr id="12" name="TextBox 11">
            <a:extLst>
              <a:ext uri="{FF2B5EF4-FFF2-40B4-BE49-F238E27FC236}">
                <a16:creationId xmlns:a16="http://schemas.microsoft.com/office/drawing/2014/main" id="{35527190-A673-DB49-9194-C806819BDA1E}"/>
              </a:ext>
            </a:extLst>
          </p:cNvPr>
          <p:cNvSpPr txBox="1"/>
          <p:nvPr/>
        </p:nvSpPr>
        <p:spPr>
          <a:xfrm>
            <a:off x="3527149" y="4404178"/>
            <a:ext cx="837986" cy="369332"/>
          </a:xfrm>
          <a:prstGeom prst="rect">
            <a:avLst/>
          </a:prstGeom>
          <a:noFill/>
        </p:spPr>
        <p:txBody>
          <a:bodyPr wrap="none" rtlCol="0">
            <a:spAutoFit/>
          </a:bodyPr>
          <a:lstStyle/>
          <a:p>
            <a:r>
              <a:rPr lang="en-US" b="1" dirty="0"/>
              <a:t>Versus</a:t>
            </a:r>
          </a:p>
        </p:txBody>
      </p:sp>
      <p:sp>
        <p:nvSpPr>
          <p:cNvPr id="13" name="TextBox 12">
            <a:extLst>
              <a:ext uri="{FF2B5EF4-FFF2-40B4-BE49-F238E27FC236}">
                <a16:creationId xmlns:a16="http://schemas.microsoft.com/office/drawing/2014/main" id="{8717CF7D-F4AD-3748-B8C1-81E52D2DB3BE}"/>
              </a:ext>
            </a:extLst>
          </p:cNvPr>
          <p:cNvSpPr txBox="1"/>
          <p:nvPr/>
        </p:nvSpPr>
        <p:spPr>
          <a:xfrm>
            <a:off x="3525650" y="4722051"/>
            <a:ext cx="837986" cy="369332"/>
          </a:xfrm>
          <a:prstGeom prst="rect">
            <a:avLst/>
          </a:prstGeom>
          <a:noFill/>
        </p:spPr>
        <p:txBody>
          <a:bodyPr wrap="none" rtlCol="0">
            <a:spAutoFit/>
          </a:bodyPr>
          <a:lstStyle/>
          <a:p>
            <a:r>
              <a:rPr lang="en-US" b="1" dirty="0"/>
              <a:t>Versus</a:t>
            </a:r>
          </a:p>
        </p:txBody>
      </p:sp>
      <p:sp>
        <p:nvSpPr>
          <p:cNvPr id="14" name="TextBox 13">
            <a:extLst>
              <a:ext uri="{FF2B5EF4-FFF2-40B4-BE49-F238E27FC236}">
                <a16:creationId xmlns:a16="http://schemas.microsoft.com/office/drawing/2014/main" id="{C956F0F0-3429-9C4C-8C2C-19F47F950EF6}"/>
              </a:ext>
            </a:extLst>
          </p:cNvPr>
          <p:cNvSpPr txBox="1"/>
          <p:nvPr/>
        </p:nvSpPr>
        <p:spPr>
          <a:xfrm>
            <a:off x="3524401" y="5007013"/>
            <a:ext cx="837986" cy="369332"/>
          </a:xfrm>
          <a:prstGeom prst="rect">
            <a:avLst/>
          </a:prstGeom>
          <a:noFill/>
        </p:spPr>
        <p:txBody>
          <a:bodyPr wrap="none" rtlCol="0">
            <a:spAutoFit/>
          </a:bodyPr>
          <a:lstStyle/>
          <a:p>
            <a:r>
              <a:rPr lang="en-US" b="1" dirty="0"/>
              <a:t>Versus</a:t>
            </a:r>
          </a:p>
        </p:txBody>
      </p:sp>
      <p:sp>
        <p:nvSpPr>
          <p:cNvPr id="15" name="TextBox 14">
            <a:extLst>
              <a:ext uri="{FF2B5EF4-FFF2-40B4-BE49-F238E27FC236}">
                <a16:creationId xmlns:a16="http://schemas.microsoft.com/office/drawing/2014/main" id="{9073DE55-C866-8D47-8A26-FFE4FA6BD978}"/>
              </a:ext>
            </a:extLst>
          </p:cNvPr>
          <p:cNvSpPr txBox="1"/>
          <p:nvPr/>
        </p:nvSpPr>
        <p:spPr>
          <a:xfrm>
            <a:off x="381616" y="1666332"/>
            <a:ext cx="7969166" cy="1200329"/>
          </a:xfrm>
          <a:prstGeom prst="rect">
            <a:avLst/>
          </a:prstGeom>
          <a:noFill/>
          <a:ln w="57150">
            <a:solidFill>
              <a:srgbClr val="FF0000"/>
            </a:solidFill>
          </a:ln>
        </p:spPr>
        <p:txBody>
          <a:bodyPr wrap="square" rtlCol="0">
            <a:spAutoFit/>
          </a:bodyPr>
          <a:lstStyle/>
          <a:p>
            <a:r>
              <a:rPr lang="en-US" sz="2400" i="1" dirty="0">
                <a:solidFill>
                  <a:srgbClr val="002060"/>
                </a:solidFill>
                <a:latin typeface="Arial" panose="020B0604020202020204" pitchFamily="34" charset="0"/>
                <a:cs typeface="Arial" panose="020B0604020202020204" pitchFamily="34" charset="0"/>
              </a:rPr>
              <a:t>“For I am not ashamed of the gospel of Christ, for it is the power of God unto salvation for everyone who believes; </a:t>
            </a:r>
            <a:r>
              <a:rPr lang="en-US" sz="2400" b="1" i="1" dirty="0">
                <a:solidFill>
                  <a:srgbClr val="002060"/>
                </a:solidFill>
                <a:latin typeface="Arial" panose="020B0604020202020204" pitchFamily="34" charset="0"/>
                <a:cs typeface="Arial" panose="020B0604020202020204" pitchFamily="34" charset="0"/>
              </a:rPr>
              <a:t>for the Jew first,</a:t>
            </a:r>
            <a:r>
              <a:rPr lang="en-US" sz="2400" i="1" dirty="0">
                <a:solidFill>
                  <a:srgbClr val="002060"/>
                </a:solidFill>
                <a:latin typeface="Arial" panose="020B0604020202020204" pitchFamily="34" charset="0"/>
                <a:cs typeface="Arial" panose="020B0604020202020204" pitchFamily="34" charset="0"/>
              </a:rPr>
              <a:t> and </a:t>
            </a:r>
            <a:r>
              <a:rPr lang="en-US" sz="2400" b="1" i="1" dirty="0">
                <a:solidFill>
                  <a:srgbClr val="002060"/>
                </a:solidFill>
                <a:latin typeface="Arial" panose="020B0604020202020204" pitchFamily="34" charset="0"/>
                <a:cs typeface="Arial" panose="020B0604020202020204" pitchFamily="34" charset="0"/>
              </a:rPr>
              <a:t>also for the Greek</a:t>
            </a:r>
            <a:r>
              <a:rPr lang="en-US" sz="2400" i="1" dirty="0">
                <a:solidFill>
                  <a:srgbClr val="002060"/>
                </a:solidFill>
                <a:latin typeface="Arial" panose="020B0604020202020204" pitchFamily="34" charset="0"/>
                <a:cs typeface="Arial" panose="020B0604020202020204" pitchFamily="34" charset="0"/>
              </a:rPr>
              <a:t>.”                 </a:t>
            </a:r>
            <a:r>
              <a:rPr lang="en-US" sz="1600" dirty="0"/>
              <a:t>NKJV</a:t>
            </a:r>
          </a:p>
        </p:txBody>
      </p:sp>
      <p:sp>
        <p:nvSpPr>
          <p:cNvPr id="2" name="TextBox 1"/>
          <p:cNvSpPr txBox="1"/>
          <p:nvPr/>
        </p:nvSpPr>
        <p:spPr>
          <a:xfrm>
            <a:off x="598430" y="5563517"/>
            <a:ext cx="7535537" cy="707886"/>
          </a:xfrm>
          <a:prstGeom prst="rect">
            <a:avLst/>
          </a:prstGeom>
          <a:noFill/>
          <a:ln w="57150">
            <a:solidFill>
              <a:srgbClr val="FFC000"/>
            </a:solidFill>
          </a:ln>
        </p:spPr>
        <p:txBody>
          <a:bodyPr wrap="square" rtlCol="0">
            <a:spAutoFit/>
          </a:bodyPr>
          <a:lstStyle/>
          <a:p>
            <a:r>
              <a:rPr lang="en-US" sz="2000" b="1" dirty="0">
                <a:latin typeface="Arial" panose="020B0604020202020204" pitchFamily="34" charset="0"/>
                <a:cs typeface="Arial" panose="020B0604020202020204" pitchFamily="34" charset="0"/>
              </a:rPr>
              <a:t>Rom 8:3   </a:t>
            </a:r>
            <a:r>
              <a:rPr lang="en-US" sz="2000" b="1" i="1" dirty="0">
                <a:solidFill>
                  <a:srgbClr val="002060"/>
                </a:solidFill>
                <a:latin typeface="Arial" panose="020B0604020202020204" pitchFamily="34" charset="0"/>
                <a:cs typeface="Arial" panose="020B0604020202020204" pitchFamily="34" charset="0"/>
              </a:rPr>
              <a:t>For what the law could not do in that it was weak through the flesh, God did by sending His own Son . . .</a:t>
            </a:r>
          </a:p>
        </p:txBody>
      </p:sp>
    </p:spTree>
    <p:extLst>
      <p:ext uri="{BB962C8B-B14F-4D97-AF65-F5344CB8AC3E}">
        <p14:creationId xmlns:p14="http://schemas.microsoft.com/office/powerpoint/2010/main" val="366898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CD7DE3-4677-0745-BA12-ACCE221EE520}"/>
              </a:ext>
            </a:extLst>
          </p:cNvPr>
          <p:cNvSpPr>
            <a:spLocks noGrp="1"/>
          </p:cNvSpPr>
          <p:nvPr>
            <p:ph type="title"/>
          </p:nvPr>
        </p:nvSpPr>
        <p:spPr/>
        <p:txBody>
          <a:bodyPr>
            <a:normAutofit/>
          </a:bodyPr>
          <a:lstStyle/>
          <a:p>
            <a:r>
              <a:rPr lang="en-US" sz="4000" dirty="0"/>
              <a:t>Romans  1:16</a:t>
            </a:r>
          </a:p>
        </p:txBody>
      </p:sp>
      <p:sp>
        <p:nvSpPr>
          <p:cNvPr id="5" name="Text Placeholder 4">
            <a:extLst>
              <a:ext uri="{FF2B5EF4-FFF2-40B4-BE49-F238E27FC236}">
                <a16:creationId xmlns:a16="http://schemas.microsoft.com/office/drawing/2014/main" id="{C1B02F77-8A6E-CF41-A54C-73EB18DB9F77}"/>
              </a:ext>
            </a:extLst>
          </p:cNvPr>
          <p:cNvSpPr>
            <a:spLocks noGrp="1"/>
          </p:cNvSpPr>
          <p:nvPr>
            <p:ph type="body" idx="1"/>
          </p:nvPr>
        </p:nvSpPr>
        <p:spPr>
          <a:xfrm>
            <a:off x="853812" y="3010010"/>
            <a:ext cx="2550406" cy="715355"/>
          </a:xfrm>
        </p:spPr>
        <p:txBody>
          <a:bodyPr/>
          <a:lstStyle/>
          <a:p>
            <a:r>
              <a:rPr lang="en-US" dirty="0"/>
              <a:t>The Gospel</a:t>
            </a:r>
          </a:p>
        </p:txBody>
      </p:sp>
      <p:sp>
        <p:nvSpPr>
          <p:cNvPr id="6" name="Content Placeholder 5">
            <a:extLst>
              <a:ext uri="{FF2B5EF4-FFF2-40B4-BE49-F238E27FC236}">
                <a16:creationId xmlns:a16="http://schemas.microsoft.com/office/drawing/2014/main" id="{5914B8D2-C217-444B-93D5-5F02017067C9}"/>
              </a:ext>
            </a:extLst>
          </p:cNvPr>
          <p:cNvSpPr>
            <a:spLocks noGrp="1"/>
          </p:cNvSpPr>
          <p:nvPr>
            <p:ph sz="half" idx="2"/>
          </p:nvPr>
        </p:nvSpPr>
        <p:spPr>
          <a:xfrm>
            <a:off x="633472" y="3716467"/>
            <a:ext cx="2671592" cy="1802999"/>
          </a:xfrm>
        </p:spPr>
        <p:txBody>
          <a:bodyPr>
            <a:normAutofit/>
          </a:bodyPr>
          <a:lstStyle/>
          <a:p>
            <a:r>
              <a:rPr lang="en-US" sz="2000" dirty="0"/>
              <a:t>The power</a:t>
            </a:r>
          </a:p>
          <a:p>
            <a:r>
              <a:rPr lang="en-US" sz="2000" b="1" dirty="0">
                <a:solidFill>
                  <a:srgbClr val="FF0000"/>
                </a:solidFill>
              </a:rPr>
              <a:t>Of God</a:t>
            </a:r>
          </a:p>
          <a:p>
            <a:r>
              <a:rPr lang="en-US" sz="2000" dirty="0"/>
              <a:t>Unto Salvation</a:t>
            </a:r>
          </a:p>
          <a:p>
            <a:r>
              <a:rPr lang="en-US" sz="2000" dirty="0"/>
              <a:t>For everyone</a:t>
            </a:r>
          </a:p>
          <a:p>
            <a:r>
              <a:rPr lang="en-US" sz="2000" dirty="0"/>
              <a:t>Who Believes</a:t>
            </a:r>
          </a:p>
        </p:txBody>
      </p:sp>
      <p:sp>
        <p:nvSpPr>
          <p:cNvPr id="7" name="Text Placeholder 6">
            <a:extLst>
              <a:ext uri="{FF2B5EF4-FFF2-40B4-BE49-F238E27FC236}">
                <a16:creationId xmlns:a16="http://schemas.microsoft.com/office/drawing/2014/main" id="{4EA12ACD-1BA4-0E45-97AD-3B7017135F2A}"/>
              </a:ext>
            </a:extLst>
          </p:cNvPr>
          <p:cNvSpPr>
            <a:spLocks noGrp="1"/>
          </p:cNvSpPr>
          <p:nvPr>
            <p:ph type="body" sz="quarter" idx="3"/>
          </p:nvPr>
        </p:nvSpPr>
        <p:spPr>
          <a:xfrm>
            <a:off x="4512821" y="3010010"/>
            <a:ext cx="3595593" cy="715355"/>
          </a:xfrm>
        </p:spPr>
        <p:txBody>
          <a:bodyPr/>
          <a:lstStyle/>
          <a:p>
            <a:pPr algn="ctr"/>
            <a:r>
              <a:rPr lang="en-US" dirty="0"/>
              <a:t>The Law of Moses</a:t>
            </a:r>
          </a:p>
        </p:txBody>
      </p:sp>
      <p:sp>
        <p:nvSpPr>
          <p:cNvPr id="8" name="Content Placeholder 7">
            <a:extLst>
              <a:ext uri="{FF2B5EF4-FFF2-40B4-BE49-F238E27FC236}">
                <a16:creationId xmlns:a16="http://schemas.microsoft.com/office/drawing/2014/main" id="{3BF5DADB-16D4-7147-9FF7-79C94280D547}"/>
              </a:ext>
            </a:extLst>
          </p:cNvPr>
          <p:cNvSpPr>
            <a:spLocks noGrp="1"/>
          </p:cNvSpPr>
          <p:nvPr>
            <p:ph sz="quarter" idx="4"/>
          </p:nvPr>
        </p:nvSpPr>
        <p:spPr>
          <a:xfrm>
            <a:off x="4391118" y="3725365"/>
            <a:ext cx="4696877" cy="1827152"/>
          </a:xfrm>
        </p:spPr>
        <p:txBody>
          <a:bodyPr>
            <a:normAutofit/>
          </a:bodyPr>
          <a:lstStyle/>
          <a:p>
            <a:r>
              <a:rPr lang="en-US" sz="2000" dirty="0"/>
              <a:t>Legal weakness (8:3-4)</a:t>
            </a:r>
          </a:p>
          <a:p>
            <a:r>
              <a:rPr lang="en-US" sz="2000" b="1" dirty="0">
                <a:solidFill>
                  <a:srgbClr val="FF0000"/>
                </a:solidFill>
              </a:rPr>
              <a:t>Human righteousness </a:t>
            </a:r>
            <a:r>
              <a:rPr lang="en-US" sz="2000" dirty="0"/>
              <a:t>(10:1-3)</a:t>
            </a:r>
          </a:p>
          <a:p>
            <a:r>
              <a:rPr lang="en-US" sz="2000" dirty="0"/>
              <a:t>Legal condemnation (7:9-10;</a:t>
            </a:r>
          </a:p>
          <a:p>
            <a:r>
              <a:rPr lang="en-US" sz="2000" dirty="0"/>
              <a:t>Jewish exclusiveness (3:21-23; 10:11-13)</a:t>
            </a:r>
          </a:p>
          <a:p>
            <a:r>
              <a:rPr lang="en-US" sz="2000" dirty="0"/>
              <a:t>Legal works (9:30-32; 10:3-5)</a:t>
            </a:r>
          </a:p>
        </p:txBody>
      </p:sp>
      <p:sp>
        <p:nvSpPr>
          <p:cNvPr id="9" name="TextBox 8">
            <a:extLst>
              <a:ext uri="{FF2B5EF4-FFF2-40B4-BE49-F238E27FC236}">
                <a16:creationId xmlns:a16="http://schemas.microsoft.com/office/drawing/2014/main" id="{E4751768-5C45-BA4E-8EF7-4BD21C90F6D6}"/>
              </a:ext>
            </a:extLst>
          </p:cNvPr>
          <p:cNvSpPr txBox="1"/>
          <p:nvPr/>
        </p:nvSpPr>
        <p:spPr>
          <a:xfrm>
            <a:off x="3501166" y="3232513"/>
            <a:ext cx="837986" cy="369332"/>
          </a:xfrm>
          <a:prstGeom prst="rect">
            <a:avLst/>
          </a:prstGeom>
          <a:noFill/>
        </p:spPr>
        <p:txBody>
          <a:bodyPr wrap="none" rtlCol="0">
            <a:spAutoFit/>
          </a:bodyPr>
          <a:lstStyle/>
          <a:p>
            <a:r>
              <a:rPr lang="en-US" b="1" dirty="0"/>
              <a:t>Versus</a:t>
            </a:r>
          </a:p>
        </p:txBody>
      </p:sp>
      <p:sp>
        <p:nvSpPr>
          <p:cNvPr id="10" name="TextBox 9">
            <a:extLst>
              <a:ext uri="{FF2B5EF4-FFF2-40B4-BE49-F238E27FC236}">
                <a16:creationId xmlns:a16="http://schemas.microsoft.com/office/drawing/2014/main" id="{C840CBFF-4ABB-A14B-8502-C1C57B697C00}"/>
              </a:ext>
            </a:extLst>
          </p:cNvPr>
          <p:cNvSpPr txBox="1"/>
          <p:nvPr/>
        </p:nvSpPr>
        <p:spPr>
          <a:xfrm>
            <a:off x="3527100" y="4097520"/>
            <a:ext cx="837986" cy="369332"/>
          </a:xfrm>
          <a:prstGeom prst="rect">
            <a:avLst/>
          </a:prstGeom>
          <a:noFill/>
        </p:spPr>
        <p:txBody>
          <a:bodyPr wrap="none" rtlCol="0">
            <a:spAutoFit/>
          </a:bodyPr>
          <a:lstStyle/>
          <a:p>
            <a:r>
              <a:rPr lang="en-US" b="1" dirty="0"/>
              <a:t>Versus</a:t>
            </a:r>
          </a:p>
        </p:txBody>
      </p:sp>
      <p:sp>
        <p:nvSpPr>
          <p:cNvPr id="11" name="TextBox 10">
            <a:extLst>
              <a:ext uri="{FF2B5EF4-FFF2-40B4-BE49-F238E27FC236}">
                <a16:creationId xmlns:a16="http://schemas.microsoft.com/office/drawing/2014/main" id="{63106813-988E-084A-824F-F2E62F529E5C}"/>
              </a:ext>
            </a:extLst>
          </p:cNvPr>
          <p:cNvSpPr txBox="1"/>
          <p:nvPr/>
        </p:nvSpPr>
        <p:spPr>
          <a:xfrm>
            <a:off x="3501166" y="3801343"/>
            <a:ext cx="837986" cy="369332"/>
          </a:xfrm>
          <a:prstGeom prst="rect">
            <a:avLst/>
          </a:prstGeom>
          <a:noFill/>
        </p:spPr>
        <p:txBody>
          <a:bodyPr wrap="none" rtlCol="0">
            <a:spAutoFit/>
          </a:bodyPr>
          <a:lstStyle/>
          <a:p>
            <a:r>
              <a:rPr lang="en-US" b="1" dirty="0"/>
              <a:t>Versus</a:t>
            </a:r>
          </a:p>
        </p:txBody>
      </p:sp>
      <p:sp>
        <p:nvSpPr>
          <p:cNvPr id="12" name="TextBox 11">
            <a:extLst>
              <a:ext uri="{FF2B5EF4-FFF2-40B4-BE49-F238E27FC236}">
                <a16:creationId xmlns:a16="http://schemas.microsoft.com/office/drawing/2014/main" id="{35527190-A673-DB49-9194-C806819BDA1E}"/>
              </a:ext>
            </a:extLst>
          </p:cNvPr>
          <p:cNvSpPr txBox="1"/>
          <p:nvPr/>
        </p:nvSpPr>
        <p:spPr>
          <a:xfrm>
            <a:off x="3527149" y="4404178"/>
            <a:ext cx="837986" cy="369332"/>
          </a:xfrm>
          <a:prstGeom prst="rect">
            <a:avLst/>
          </a:prstGeom>
          <a:noFill/>
        </p:spPr>
        <p:txBody>
          <a:bodyPr wrap="none" rtlCol="0">
            <a:spAutoFit/>
          </a:bodyPr>
          <a:lstStyle/>
          <a:p>
            <a:r>
              <a:rPr lang="en-US" b="1" dirty="0"/>
              <a:t>Versus</a:t>
            </a:r>
          </a:p>
        </p:txBody>
      </p:sp>
      <p:sp>
        <p:nvSpPr>
          <p:cNvPr id="13" name="TextBox 12">
            <a:extLst>
              <a:ext uri="{FF2B5EF4-FFF2-40B4-BE49-F238E27FC236}">
                <a16:creationId xmlns:a16="http://schemas.microsoft.com/office/drawing/2014/main" id="{8717CF7D-F4AD-3748-B8C1-81E52D2DB3BE}"/>
              </a:ext>
            </a:extLst>
          </p:cNvPr>
          <p:cNvSpPr txBox="1"/>
          <p:nvPr/>
        </p:nvSpPr>
        <p:spPr>
          <a:xfrm>
            <a:off x="3525650" y="4722051"/>
            <a:ext cx="837986" cy="369332"/>
          </a:xfrm>
          <a:prstGeom prst="rect">
            <a:avLst/>
          </a:prstGeom>
          <a:noFill/>
        </p:spPr>
        <p:txBody>
          <a:bodyPr wrap="none" rtlCol="0">
            <a:spAutoFit/>
          </a:bodyPr>
          <a:lstStyle/>
          <a:p>
            <a:r>
              <a:rPr lang="en-US" b="1" dirty="0"/>
              <a:t>Versus</a:t>
            </a:r>
          </a:p>
        </p:txBody>
      </p:sp>
      <p:sp>
        <p:nvSpPr>
          <p:cNvPr id="14" name="TextBox 13">
            <a:extLst>
              <a:ext uri="{FF2B5EF4-FFF2-40B4-BE49-F238E27FC236}">
                <a16:creationId xmlns:a16="http://schemas.microsoft.com/office/drawing/2014/main" id="{C956F0F0-3429-9C4C-8C2C-19F47F950EF6}"/>
              </a:ext>
            </a:extLst>
          </p:cNvPr>
          <p:cNvSpPr txBox="1"/>
          <p:nvPr/>
        </p:nvSpPr>
        <p:spPr>
          <a:xfrm>
            <a:off x="3524401" y="5007013"/>
            <a:ext cx="837986" cy="369332"/>
          </a:xfrm>
          <a:prstGeom prst="rect">
            <a:avLst/>
          </a:prstGeom>
          <a:noFill/>
        </p:spPr>
        <p:txBody>
          <a:bodyPr wrap="none" rtlCol="0">
            <a:spAutoFit/>
          </a:bodyPr>
          <a:lstStyle/>
          <a:p>
            <a:r>
              <a:rPr lang="en-US" b="1" dirty="0"/>
              <a:t>Versus</a:t>
            </a:r>
          </a:p>
        </p:txBody>
      </p:sp>
      <p:sp>
        <p:nvSpPr>
          <p:cNvPr id="15" name="TextBox 14">
            <a:extLst>
              <a:ext uri="{FF2B5EF4-FFF2-40B4-BE49-F238E27FC236}">
                <a16:creationId xmlns:a16="http://schemas.microsoft.com/office/drawing/2014/main" id="{9073DE55-C866-8D47-8A26-FFE4FA6BD978}"/>
              </a:ext>
            </a:extLst>
          </p:cNvPr>
          <p:cNvSpPr txBox="1"/>
          <p:nvPr/>
        </p:nvSpPr>
        <p:spPr>
          <a:xfrm>
            <a:off x="381616" y="1666332"/>
            <a:ext cx="7969166" cy="1200329"/>
          </a:xfrm>
          <a:prstGeom prst="rect">
            <a:avLst/>
          </a:prstGeom>
          <a:noFill/>
          <a:ln w="57150">
            <a:solidFill>
              <a:srgbClr val="FF0000"/>
            </a:solidFill>
          </a:ln>
        </p:spPr>
        <p:txBody>
          <a:bodyPr wrap="square" rtlCol="0">
            <a:spAutoFit/>
          </a:bodyPr>
          <a:lstStyle/>
          <a:p>
            <a:r>
              <a:rPr lang="en-US" sz="2400" i="1" dirty="0">
                <a:solidFill>
                  <a:srgbClr val="002060"/>
                </a:solidFill>
                <a:latin typeface="Arial" panose="020B0604020202020204" pitchFamily="34" charset="0"/>
                <a:cs typeface="Arial" panose="020B0604020202020204" pitchFamily="34" charset="0"/>
              </a:rPr>
              <a:t>“For I am not ashamed of the gospel of Christ, for it is the power of God unto salvation for everyone who believes; </a:t>
            </a:r>
            <a:r>
              <a:rPr lang="en-US" sz="2400" b="1" i="1" dirty="0">
                <a:solidFill>
                  <a:srgbClr val="002060"/>
                </a:solidFill>
                <a:latin typeface="Arial" panose="020B0604020202020204" pitchFamily="34" charset="0"/>
                <a:cs typeface="Arial" panose="020B0604020202020204" pitchFamily="34" charset="0"/>
              </a:rPr>
              <a:t>for the Jew first,</a:t>
            </a:r>
            <a:r>
              <a:rPr lang="en-US" sz="2400" i="1" dirty="0">
                <a:solidFill>
                  <a:srgbClr val="002060"/>
                </a:solidFill>
                <a:latin typeface="Arial" panose="020B0604020202020204" pitchFamily="34" charset="0"/>
                <a:cs typeface="Arial" panose="020B0604020202020204" pitchFamily="34" charset="0"/>
              </a:rPr>
              <a:t> and </a:t>
            </a:r>
            <a:r>
              <a:rPr lang="en-US" sz="2400" b="1" i="1" dirty="0">
                <a:solidFill>
                  <a:srgbClr val="002060"/>
                </a:solidFill>
                <a:latin typeface="Arial" panose="020B0604020202020204" pitchFamily="34" charset="0"/>
                <a:cs typeface="Arial" panose="020B0604020202020204" pitchFamily="34" charset="0"/>
              </a:rPr>
              <a:t>also for the Greek</a:t>
            </a:r>
            <a:r>
              <a:rPr lang="en-US" sz="2400" i="1" dirty="0">
                <a:solidFill>
                  <a:srgbClr val="002060"/>
                </a:solidFill>
                <a:latin typeface="Arial" panose="020B0604020202020204" pitchFamily="34" charset="0"/>
                <a:cs typeface="Arial" panose="020B0604020202020204" pitchFamily="34" charset="0"/>
              </a:rPr>
              <a:t>.”                 </a:t>
            </a:r>
            <a:r>
              <a:rPr lang="en-US" sz="1600" dirty="0"/>
              <a:t>NKJV</a:t>
            </a:r>
          </a:p>
        </p:txBody>
      </p:sp>
      <p:sp>
        <p:nvSpPr>
          <p:cNvPr id="16" name="TextBox 15"/>
          <p:cNvSpPr txBox="1"/>
          <p:nvPr/>
        </p:nvSpPr>
        <p:spPr>
          <a:xfrm>
            <a:off x="598430" y="5574536"/>
            <a:ext cx="7535537" cy="1015663"/>
          </a:xfrm>
          <a:prstGeom prst="rect">
            <a:avLst/>
          </a:prstGeom>
          <a:noFill/>
          <a:ln w="57150">
            <a:solidFill>
              <a:srgbClr val="FFC000"/>
            </a:solidFill>
          </a:ln>
        </p:spPr>
        <p:txBody>
          <a:bodyPr wrap="square" rtlCol="0">
            <a:spAutoFit/>
          </a:bodyPr>
          <a:lstStyle/>
          <a:p>
            <a:r>
              <a:rPr lang="en-US" sz="2000" b="1" dirty="0">
                <a:latin typeface="Arial" panose="020B0604020202020204" pitchFamily="34" charset="0"/>
                <a:cs typeface="Arial" panose="020B0604020202020204" pitchFamily="34" charset="0"/>
              </a:rPr>
              <a:t>Rom 10:3   </a:t>
            </a:r>
            <a:r>
              <a:rPr lang="en-US" sz="2000" b="1" i="1" dirty="0">
                <a:solidFill>
                  <a:srgbClr val="002060"/>
                </a:solidFill>
                <a:latin typeface="Arial" panose="020B0604020202020204" pitchFamily="34" charset="0"/>
                <a:cs typeface="Arial" panose="020B0604020202020204" pitchFamily="34" charset="0"/>
              </a:rPr>
              <a:t>For they being ignorant of God's righteousness, and seeking to establish their own righteousness, have not submitted to the righteousness of God.</a:t>
            </a:r>
          </a:p>
        </p:txBody>
      </p:sp>
    </p:spTree>
    <p:extLst>
      <p:ext uri="{BB962C8B-B14F-4D97-AF65-F5344CB8AC3E}">
        <p14:creationId xmlns:p14="http://schemas.microsoft.com/office/powerpoint/2010/main" val="115943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CD7DE3-4677-0745-BA12-ACCE221EE520}"/>
              </a:ext>
            </a:extLst>
          </p:cNvPr>
          <p:cNvSpPr>
            <a:spLocks noGrp="1"/>
          </p:cNvSpPr>
          <p:nvPr>
            <p:ph type="title"/>
          </p:nvPr>
        </p:nvSpPr>
        <p:spPr/>
        <p:txBody>
          <a:bodyPr>
            <a:normAutofit/>
          </a:bodyPr>
          <a:lstStyle/>
          <a:p>
            <a:r>
              <a:rPr lang="en-US" sz="4000" dirty="0"/>
              <a:t>Romans  1:16</a:t>
            </a:r>
          </a:p>
        </p:txBody>
      </p:sp>
      <p:sp>
        <p:nvSpPr>
          <p:cNvPr id="5" name="Text Placeholder 4">
            <a:extLst>
              <a:ext uri="{FF2B5EF4-FFF2-40B4-BE49-F238E27FC236}">
                <a16:creationId xmlns:a16="http://schemas.microsoft.com/office/drawing/2014/main" id="{C1B02F77-8A6E-CF41-A54C-73EB18DB9F77}"/>
              </a:ext>
            </a:extLst>
          </p:cNvPr>
          <p:cNvSpPr>
            <a:spLocks noGrp="1"/>
          </p:cNvSpPr>
          <p:nvPr>
            <p:ph type="body" idx="1"/>
          </p:nvPr>
        </p:nvSpPr>
        <p:spPr>
          <a:xfrm>
            <a:off x="853812" y="3010010"/>
            <a:ext cx="2550406" cy="715355"/>
          </a:xfrm>
        </p:spPr>
        <p:txBody>
          <a:bodyPr/>
          <a:lstStyle/>
          <a:p>
            <a:r>
              <a:rPr lang="en-US" dirty="0"/>
              <a:t>The Gospel</a:t>
            </a:r>
          </a:p>
        </p:txBody>
      </p:sp>
      <p:sp>
        <p:nvSpPr>
          <p:cNvPr id="6" name="Content Placeholder 5">
            <a:extLst>
              <a:ext uri="{FF2B5EF4-FFF2-40B4-BE49-F238E27FC236}">
                <a16:creationId xmlns:a16="http://schemas.microsoft.com/office/drawing/2014/main" id="{5914B8D2-C217-444B-93D5-5F02017067C9}"/>
              </a:ext>
            </a:extLst>
          </p:cNvPr>
          <p:cNvSpPr>
            <a:spLocks noGrp="1"/>
          </p:cNvSpPr>
          <p:nvPr>
            <p:ph sz="half" idx="2"/>
          </p:nvPr>
        </p:nvSpPr>
        <p:spPr>
          <a:xfrm>
            <a:off x="633472" y="3716467"/>
            <a:ext cx="2671592" cy="1802999"/>
          </a:xfrm>
        </p:spPr>
        <p:txBody>
          <a:bodyPr>
            <a:normAutofit/>
          </a:bodyPr>
          <a:lstStyle/>
          <a:p>
            <a:r>
              <a:rPr lang="en-US" sz="2000" dirty="0"/>
              <a:t>The power</a:t>
            </a:r>
          </a:p>
          <a:p>
            <a:r>
              <a:rPr lang="en-US" sz="2000" dirty="0"/>
              <a:t>Of God</a:t>
            </a:r>
          </a:p>
          <a:p>
            <a:r>
              <a:rPr lang="en-US" sz="2000" b="1" dirty="0">
                <a:solidFill>
                  <a:srgbClr val="FF0000"/>
                </a:solidFill>
              </a:rPr>
              <a:t>Unto Salvation</a:t>
            </a:r>
          </a:p>
          <a:p>
            <a:r>
              <a:rPr lang="en-US" sz="2000" dirty="0"/>
              <a:t>For everyone</a:t>
            </a:r>
          </a:p>
          <a:p>
            <a:r>
              <a:rPr lang="en-US" sz="2000" dirty="0"/>
              <a:t>Who Believes</a:t>
            </a:r>
          </a:p>
        </p:txBody>
      </p:sp>
      <p:sp>
        <p:nvSpPr>
          <p:cNvPr id="7" name="Text Placeholder 6">
            <a:extLst>
              <a:ext uri="{FF2B5EF4-FFF2-40B4-BE49-F238E27FC236}">
                <a16:creationId xmlns:a16="http://schemas.microsoft.com/office/drawing/2014/main" id="{4EA12ACD-1BA4-0E45-97AD-3B7017135F2A}"/>
              </a:ext>
            </a:extLst>
          </p:cNvPr>
          <p:cNvSpPr>
            <a:spLocks noGrp="1"/>
          </p:cNvSpPr>
          <p:nvPr>
            <p:ph type="body" sz="quarter" idx="3"/>
          </p:nvPr>
        </p:nvSpPr>
        <p:spPr>
          <a:xfrm>
            <a:off x="4512821" y="3010010"/>
            <a:ext cx="3595593" cy="715355"/>
          </a:xfrm>
        </p:spPr>
        <p:txBody>
          <a:bodyPr/>
          <a:lstStyle/>
          <a:p>
            <a:pPr algn="ctr"/>
            <a:r>
              <a:rPr lang="en-US" dirty="0"/>
              <a:t>The Law of Moses</a:t>
            </a:r>
          </a:p>
        </p:txBody>
      </p:sp>
      <p:sp>
        <p:nvSpPr>
          <p:cNvPr id="8" name="Content Placeholder 7">
            <a:extLst>
              <a:ext uri="{FF2B5EF4-FFF2-40B4-BE49-F238E27FC236}">
                <a16:creationId xmlns:a16="http://schemas.microsoft.com/office/drawing/2014/main" id="{3BF5DADB-16D4-7147-9FF7-79C94280D547}"/>
              </a:ext>
            </a:extLst>
          </p:cNvPr>
          <p:cNvSpPr>
            <a:spLocks noGrp="1"/>
          </p:cNvSpPr>
          <p:nvPr>
            <p:ph sz="quarter" idx="4"/>
          </p:nvPr>
        </p:nvSpPr>
        <p:spPr>
          <a:xfrm>
            <a:off x="4391118" y="3725365"/>
            <a:ext cx="4696877" cy="1827152"/>
          </a:xfrm>
        </p:spPr>
        <p:txBody>
          <a:bodyPr>
            <a:normAutofit/>
          </a:bodyPr>
          <a:lstStyle/>
          <a:p>
            <a:r>
              <a:rPr lang="en-US" sz="2000" dirty="0"/>
              <a:t>Legal weakness (8:3-4)</a:t>
            </a:r>
          </a:p>
          <a:p>
            <a:r>
              <a:rPr lang="en-US" sz="2000" dirty="0"/>
              <a:t>Human righteousness (10:1-3)</a:t>
            </a:r>
          </a:p>
          <a:p>
            <a:r>
              <a:rPr lang="en-US" sz="2000" b="1" dirty="0">
                <a:solidFill>
                  <a:srgbClr val="FF0000"/>
                </a:solidFill>
              </a:rPr>
              <a:t>Legal condemnation </a:t>
            </a:r>
            <a:r>
              <a:rPr lang="en-US" sz="2000" dirty="0"/>
              <a:t>(7:9-10;</a:t>
            </a:r>
          </a:p>
          <a:p>
            <a:r>
              <a:rPr lang="en-US" sz="2000" dirty="0"/>
              <a:t>Jewish exclusiveness (3:21-23; 10:11-13)</a:t>
            </a:r>
          </a:p>
          <a:p>
            <a:r>
              <a:rPr lang="en-US" sz="2000" dirty="0"/>
              <a:t>Legal works (9:30-32; 10:3-5)</a:t>
            </a:r>
          </a:p>
        </p:txBody>
      </p:sp>
      <p:sp>
        <p:nvSpPr>
          <p:cNvPr id="9" name="TextBox 8">
            <a:extLst>
              <a:ext uri="{FF2B5EF4-FFF2-40B4-BE49-F238E27FC236}">
                <a16:creationId xmlns:a16="http://schemas.microsoft.com/office/drawing/2014/main" id="{E4751768-5C45-BA4E-8EF7-4BD21C90F6D6}"/>
              </a:ext>
            </a:extLst>
          </p:cNvPr>
          <p:cNvSpPr txBox="1"/>
          <p:nvPr/>
        </p:nvSpPr>
        <p:spPr>
          <a:xfrm>
            <a:off x="3501166" y="3232513"/>
            <a:ext cx="837986" cy="369332"/>
          </a:xfrm>
          <a:prstGeom prst="rect">
            <a:avLst/>
          </a:prstGeom>
          <a:noFill/>
        </p:spPr>
        <p:txBody>
          <a:bodyPr wrap="none" rtlCol="0">
            <a:spAutoFit/>
          </a:bodyPr>
          <a:lstStyle/>
          <a:p>
            <a:r>
              <a:rPr lang="en-US" b="1" dirty="0"/>
              <a:t>Versus</a:t>
            </a:r>
          </a:p>
        </p:txBody>
      </p:sp>
      <p:sp>
        <p:nvSpPr>
          <p:cNvPr id="10" name="TextBox 9">
            <a:extLst>
              <a:ext uri="{FF2B5EF4-FFF2-40B4-BE49-F238E27FC236}">
                <a16:creationId xmlns:a16="http://schemas.microsoft.com/office/drawing/2014/main" id="{C840CBFF-4ABB-A14B-8502-C1C57B697C00}"/>
              </a:ext>
            </a:extLst>
          </p:cNvPr>
          <p:cNvSpPr txBox="1"/>
          <p:nvPr/>
        </p:nvSpPr>
        <p:spPr>
          <a:xfrm>
            <a:off x="3527100" y="4097520"/>
            <a:ext cx="837986" cy="369332"/>
          </a:xfrm>
          <a:prstGeom prst="rect">
            <a:avLst/>
          </a:prstGeom>
          <a:noFill/>
        </p:spPr>
        <p:txBody>
          <a:bodyPr wrap="none" rtlCol="0">
            <a:spAutoFit/>
          </a:bodyPr>
          <a:lstStyle/>
          <a:p>
            <a:r>
              <a:rPr lang="en-US" b="1" dirty="0"/>
              <a:t>Versus</a:t>
            </a:r>
          </a:p>
        </p:txBody>
      </p:sp>
      <p:sp>
        <p:nvSpPr>
          <p:cNvPr id="11" name="TextBox 10">
            <a:extLst>
              <a:ext uri="{FF2B5EF4-FFF2-40B4-BE49-F238E27FC236}">
                <a16:creationId xmlns:a16="http://schemas.microsoft.com/office/drawing/2014/main" id="{63106813-988E-084A-824F-F2E62F529E5C}"/>
              </a:ext>
            </a:extLst>
          </p:cNvPr>
          <p:cNvSpPr txBox="1"/>
          <p:nvPr/>
        </p:nvSpPr>
        <p:spPr>
          <a:xfrm>
            <a:off x="3501166" y="3801343"/>
            <a:ext cx="837986" cy="369332"/>
          </a:xfrm>
          <a:prstGeom prst="rect">
            <a:avLst/>
          </a:prstGeom>
          <a:noFill/>
        </p:spPr>
        <p:txBody>
          <a:bodyPr wrap="none" rtlCol="0">
            <a:spAutoFit/>
          </a:bodyPr>
          <a:lstStyle/>
          <a:p>
            <a:r>
              <a:rPr lang="en-US" b="1" dirty="0"/>
              <a:t>Versus</a:t>
            </a:r>
          </a:p>
        </p:txBody>
      </p:sp>
      <p:sp>
        <p:nvSpPr>
          <p:cNvPr id="12" name="TextBox 11">
            <a:extLst>
              <a:ext uri="{FF2B5EF4-FFF2-40B4-BE49-F238E27FC236}">
                <a16:creationId xmlns:a16="http://schemas.microsoft.com/office/drawing/2014/main" id="{35527190-A673-DB49-9194-C806819BDA1E}"/>
              </a:ext>
            </a:extLst>
          </p:cNvPr>
          <p:cNvSpPr txBox="1"/>
          <p:nvPr/>
        </p:nvSpPr>
        <p:spPr>
          <a:xfrm>
            <a:off x="3527149" y="4404178"/>
            <a:ext cx="837986" cy="369332"/>
          </a:xfrm>
          <a:prstGeom prst="rect">
            <a:avLst/>
          </a:prstGeom>
          <a:noFill/>
        </p:spPr>
        <p:txBody>
          <a:bodyPr wrap="none" rtlCol="0">
            <a:spAutoFit/>
          </a:bodyPr>
          <a:lstStyle/>
          <a:p>
            <a:r>
              <a:rPr lang="en-US" b="1" dirty="0"/>
              <a:t>Versus</a:t>
            </a:r>
          </a:p>
        </p:txBody>
      </p:sp>
      <p:sp>
        <p:nvSpPr>
          <p:cNvPr id="13" name="TextBox 12">
            <a:extLst>
              <a:ext uri="{FF2B5EF4-FFF2-40B4-BE49-F238E27FC236}">
                <a16:creationId xmlns:a16="http://schemas.microsoft.com/office/drawing/2014/main" id="{8717CF7D-F4AD-3748-B8C1-81E52D2DB3BE}"/>
              </a:ext>
            </a:extLst>
          </p:cNvPr>
          <p:cNvSpPr txBox="1"/>
          <p:nvPr/>
        </p:nvSpPr>
        <p:spPr>
          <a:xfrm>
            <a:off x="3525650" y="4722051"/>
            <a:ext cx="837986" cy="369332"/>
          </a:xfrm>
          <a:prstGeom prst="rect">
            <a:avLst/>
          </a:prstGeom>
          <a:noFill/>
        </p:spPr>
        <p:txBody>
          <a:bodyPr wrap="none" rtlCol="0">
            <a:spAutoFit/>
          </a:bodyPr>
          <a:lstStyle/>
          <a:p>
            <a:r>
              <a:rPr lang="en-US" b="1" dirty="0"/>
              <a:t>Versus</a:t>
            </a:r>
          </a:p>
        </p:txBody>
      </p:sp>
      <p:sp>
        <p:nvSpPr>
          <p:cNvPr id="14" name="TextBox 13">
            <a:extLst>
              <a:ext uri="{FF2B5EF4-FFF2-40B4-BE49-F238E27FC236}">
                <a16:creationId xmlns:a16="http://schemas.microsoft.com/office/drawing/2014/main" id="{C956F0F0-3429-9C4C-8C2C-19F47F950EF6}"/>
              </a:ext>
            </a:extLst>
          </p:cNvPr>
          <p:cNvSpPr txBox="1"/>
          <p:nvPr/>
        </p:nvSpPr>
        <p:spPr>
          <a:xfrm>
            <a:off x="3524401" y="5007013"/>
            <a:ext cx="837986" cy="369332"/>
          </a:xfrm>
          <a:prstGeom prst="rect">
            <a:avLst/>
          </a:prstGeom>
          <a:noFill/>
        </p:spPr>
        <p:txBody>
          <a:bodyPr wrap="none" rtlCol="0">
            <a:spAutoFit/>
          </a:bodyPr>
          <a:lstStyle/>
          <a:p>
            <a:r>
              <a:rPr lang="en-US" b="1" dirty="0"/>
              <a:t>Versus</a:t>
            </a:r>
          </a:p>
        </p:txBody>
      </p:sp>
      <p:sp>
        <p:nvSpPr>
          <p:cNvPr id="15" name="TextBox 14">
            <a:extLst>
              <a:ext uri="{FF2B5EF4-FFF2-40B4-BE49-F238E27FC236}">
                <a16:creationId xmlns:a16="http://schemas.microsoft.com/office/drawing/2014/main" id="{9073DE55-C866-8D47-8A26-FFE4FA6BD978}"/>
              </a:ext>
            </a:extLst>
          </p:cNvPr>
          <p:cNvSpPr txBox="1"/>
          <p:nvPr/>
        </p:nvSpPr>
        <p:spPr>
          <a:xfrm>
            <a:off x="381616" y="1666332"/>
            <a:ext cx="7969166" cy="1200329"/>
          </a:xfrm>
          <a:prstGeom prst="rect">
            <a:avLst/>
          </a:prstGeom>
          <a:noFill/>
          <a:ln w="57150">
            <a:solidFill>
              <a:srgbClr val="FF0000"/>
            </a:solidFill>
          </a:ln>
        </p:spPr>
        <p:txBody>
          <a:bodyPr wrap="square" rtlCol="0">
            <a:spAutoFit/>
          </a:bodyPr>
          <a:lstStyle/>
          <a:p>
            <a:r>
              <a:rPr lang="en-US" sz="2400" i="1" dirty="0">
                <a:solidFill>
                  <a:srgbClr val="002060"/>
                </a:solidFill>
                <a:latin typeface="Arial" panose="020B0604020202020204" pitchFamily="34" charset="0"/>
                <a:cs typeface="Arial" panose="020B0604020202020204" pitchFamily="34" charset="0"/>
              </a:rPr>
              <a:t>“For I am not ashamed of the gospel of Christ, for it is the power of God unto salvation for everyone who believes; </a:t>
            </a:r>
            <a:r>
              <a:rPr lang="en-US" sz="2400" b="1" i="1" dirty="0">
                <a:solidFill>
                  <a:srgbClr val="002060"/>
                </a:solidFill>
                <a:latin typeface="Arial" panose="020B0604020202020204" pitchFamily="34" charset="0"/>
                <a:cs typeface="Arial" panose="020B0604020202020204" pitchFamily="34" charset="0"/>
              </a:rPr>
              <a:t>for the Jew first,</a:t>
            </a:r>
            <a:r>
              <a:rPr lang="en-US" sz="2400" i="1" dirty="0">
                <a:solidFill>
                  <a:srgbClr val="002060"/>
                </a:solidFill>
                <a:latin typeface="Arial" panose="020B0604020202020204" pitchFamily="34" charset="0"/>
                <a:cs typeface="Arial" panose="020B0604020202020204" pitchFamily="34" charset="0"/>
              </a:rPr>
              <a:t> and </a:t>
            </a:r>
            <a:r>
              <a:rPr lang="en-US" sz="2400" b="1" i="1" dirty="0">
                <a:solidFill>
                  <a:srgbClr val="002060"/>
                </a:solidFill>
                <a:latin typeface="Arial" panose="020B0604020202020204" pitchFamily="34" charset="0"/>
                <a:cs typeface="Arial" panose="020B0604020202020204" pitchFamily="34" charset="0"/>
              </a:rPr>
              <a:t>also for the Greek</a:t>
            </a:r>
            <a:r>
              <a:rPr lang="en-US" sz="2400" i="1" dirty="0">
                <a:solidFill>
                  <a:srgbClr val="002060"/>
                </a:solidFill>
                <a:latin typeface="Arial" panose="020B0604020202020204" pitchFamily="34" charset="0"/>
                <a:cs typeface="Arial" panose="020B0604020202020204" pitchFamily="34" charset="0"/>
              </a:rPr>
              <a:t>.”                 </a:t>
            </a:r>
            <a:r>
              <a:rPr lang="en-US" sz="1600" dirty="0"/>
              <a:t>NKJV</a:t>
            </a:r>
          </a:p>
        </p:txBody>
      </p:sp>
      <p:sp>
        <p:nvSpPr>
          <p:cNvPr id="16" name="TextBox 15"/>
          <p:cNvSpPr txBox="1"/>
          <p:nvPr/>
        </p:nvSpPr>
        <p:spPr>
          <a:xfrm>
            <a:off x="598430" y="5574536"/>
            <a:ext cx="7535537" cy="707886"/>
          </a:xfrm>
          <a:prstGeom prst="rect">
            <a:avLst/>
          </a:prstGeom>
          <a:noFill/>
          <a:ln w="57150">
            <a:solidFill>
              <a:srgbClr val="FFC000"/>
            </a:solidFill>
          </a:ln>
        </p:spPr>
        <p:txBody>
          <a:bodyPr wrap="square" rtlCol="0">
            <a:spAutoFit/>
          </a:bodyPr>
          <a:lstStyle/>
          <a:p>
            <a:r>
              <a:rPr lang="en-US" sz="2000" b="1" dirty="0">
                <a:latin typeface="Arial" panose="020B0604020202020204" pitchFamily="34" charset="0"/>
                <a:cs typeface="Arial" panose="020B0604020202020204" pitchFamily="34" charset="0"/>
              </a:rPr>
              <a:t>Rom 7:9  </a:t>
            </a:r>
            <a:r>
              <a:rPr lang="en-US" sz="2000" b="1" i="1" dirty="0">
                <a:solidFill>
                  <a:srgbClr val="002060"/>
                </a:solidFill>
                <a:latin typeface="Arial" panose="020B0604020202020204" pitchFamily="34" charset="0"/>
                <a:cs typeface="Arial" panose="020B0604020202020204" pitchFamily="34" charset="0"/>
              </a:rPr>
              <a:t> I was alive once without the law, but when the commandment came, sin revived and I died.</a:t>
            </a:r>
          </a:p>
        </p:txBody>
      </p:sp>
    </p:spTree>
    <p:extLst>
      <p:ext uri="{BB962C8B-B14F-4D97-AF65-F5344CB8AC3E}">
        <p14:creationId xmlns:p14="http://schemas.microsoft.com/office/powerpoint/2010/main" val="78116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CD7DE3-4677-0745-BA12-ACCE221EE520}"/>
              </a:ext>
            </a:extLst>
          </p:cNvPr>
          <p:cNvSpPr>
            <a:spLocks noGrp="1"/>
          </p:cNvSpPr>
          <p:nvPr>
            <p:ph type="title"/>
          </p:nvPr>
        </p:nvSpPr>
        <p:spPr/>
        <p:txBody>
          <a:bodyPr>
            <a:normAutofit/>
          </a:bodyPr>
          <a:lstStyle/>
          <a:p>
            <a:r>
              <a:rPr lang="en-US" sz="4000" dirty="0"/>
              <a:t>Romans  1:16</a:t>
            </a:r>
          </a:p>
        </p:txBody>
      </p:sp>
      <p:sp>
        <p:nvSpPr>
          <p:cNvPr id="5" name="Text Placeholder 4">
            <a:extLst>
              <a:ext uri="{FF2B5EF4-FFF2-40B4-BE49-F238E27FC236}">
                <a16:creationId xmlns:a16="http://schemas.microsoft.com/office/drawing/2014/main" id="{C1B02F77-8A6E-CF41-A54C-73EB18DB9F77}"/>
              </a:ext>
            </a:extLst>
          </p:cNvPr>
          <p:cNvSpPr>
            <a:spLocks noGrp="1"/>
          </p:cNvSpPr>
          <p:nvPr>
            <p:ph type="body" idx="1"/>
          </p:nvPr>
        </p:nvSpPr>
        <p:spPr>
          <a:xfrm>
            <a:off x="853812" y="3010010"/>
            <a:ext cx="2550406" cy="715355"/>
          </a:xfrm>
        </p:spPr>
        <p:txBody>
          <a:bodyPr/>
          <a:lstStyle/>
          <a:p>
            <a:r>
              <a:rPr lang="en-US" dirty="0"/>
              <a:t>The Gospel</a:t>
            </a:r>
          </a:p>
        </p:txBody>
      </p:sp>
      <p:sp>
        <p:nvSpPr>
          <p:cNvPr id="6" name="Content Placeholder 5">
            <a:extLst>
              <a:ext uri="{FF2B5EF4-FFF2-40B4-BE49-F238E27FC236}">
                <a16:creationId xmlns:a16="http://schemas.microsoft.com/office/drawing/2014/main" id="{5914B8D2-C217-444B-93D5-5F02017067C9}"/>
              </a:ext>
            </a:extLst>
          </p:cNvPr>
          <p:cNvSpPr>
            <a:spLocks noGrp="1"/>
          </p:cNvSpPr>
          <p:nvPr>
            <p:ph sz="half" idx="2"/>
          </p:nvPr>
        </p:nvSpPr>
        <p:spPr>
          <a:xfrm>
            <a:off x="633472" y="3716467"/>
            <a:ext cx="2671592" cy="1802999"/>
          </a:xfrm>
        </p:spPr>
        <p:txBody>
          <a:bodyPr>
            <a:normAutofit/>
          </a:bodyPr>
          <a:lstStyle/>
          <a:p>
            <a:r>
              <a:rPr lang="en-US" sz="2000" dirty="0"/>
              <a:t>The power</a:t>
            </a:r>
          </a:p>
          <a:p>
            <a:r>
              <a:rPr lang="en-US" sz="2000" dirty="0"/>
              <a:t>Of God</a:t>
            </a:r>
          </a:p>
          <a:p>
            <a:r>
              <a:rPr lang="en-US" sz="2000" dirty="0"/>
              <a:t>Unto Salvation</a:t>
            </a:r>
          </a:p>
          <a:p>
            <a:r>
              <a:rPr lang="en-US" sz="2000" b="1" dirty="0">
                <a:solidFill>
                  <a:srgbClr val="FF0000"/>
                </a:solidFill>
              </a:rPr>
              <a:t>For everyone</a:t>
            </a:r>
          </a:p>
          <a:p>
            <a:r>
              <a:rPr lang="en-US" sz="2000" dirty="0"/>
              <a:t>Who Believes</a:t>
            </a:r>
          </a:p>
        </p:txBody>
      </p:sp>
      <p:sp>
        <p:nvSpPr>
          <p:cNvPr id="7" name="Text Placeholder 6">
            <a:extLst>
              <a:ext uri="{FF2B5EF4-FFF2-40B4-BE49-F238E27FC236}">
                <a16:creationId xmlns:a16="http://schemas.microsoft.com/office/drawing/2014/main" id="{4EA12ACD-1BA4-0E45-97AD-3B7017135F2A}"/>
              </a:ext>
            </a:extLst>
          </p:cNvPr>
          <p:cNvSpPr>
            <a:spLocks noGrp="1"/>
          </p:cNvSpPr>
          <p:nvPr>
            <p:ph type="body" sz="quarter" idx="3"/>
          </p:nvPr>
        </p:nvSpPr>
        <p:spPr>
          <a:xfrm>
            <a:off x="4512821" y="3010010"/>
            <a:ext cx="3595593" cy="715355"/>
          </a:xfrm>
        </p:spPr>
        <p:txBody>
          <a:bodyPr/>
          <a:lstStyle/>
          <a:p>
            <a:pPr algn="ctr"/>
            <a:r>
              <a:rPr lang="en-US" dirty="0"/>
              <a:t>The Law of Moses</a:t>
            </a:r>
          </a:p>
        </p:txBody>
      </p:sp>
      <p:sp>
        <p:nvSpPr>
          <p:cNvPr id="8" name="Content Placeholder 7">
            <a:extLst>
              <a:ext uri="{FF2B5EF4-FFF2-40B4-BE49-F238E27FC236}">
                <a16:creationId xmlns:a16="http://schemas.microsoft.com/office/drawing/2014/main" id="{3BF5DADB-16D4-7147-9FF7-79C94280D547}"/>
              </a:ext>
            </a:extLst>
          </p:cNvPr>
          <p:cNvSpPr>
            <a:spLocks noGrp="1"/>
          </p:cNvSpPr>
          <p:nvPr>
            <p:ph sz="quarter" idx="4"/>
          </p:nvPr>
        </p:nvSpPr>
        <p:spPr>
          <a:xfrm>
            <a:off x="4391118" y="3725365"/>
            <a:ext cx="4696877" cy="1827152"/>
          </a:xfrm>
        </p:spPr>
        <p:txBody>
          <a:bodyPr>
            <a:normAutofit/>
          </a:bodyPr>
          <a:lstStyle/>
          <a:p>
            <a:r>
              <a:rPr lang="en-US" sz="2000" dirty="0"/>
              <a:t>Legal weakness (8:3-4)</a:t>
            </a:r>
          </a:p>
          <a:p>
            <a:r>
              <a:rPr lang="en-US" sz="2000" dirty="0"/>
              <a:t>Human righteousness (10:1-3)</a:t>
            </a:r>
          </a:p>
          <a:p>
            <a:r>
              <a:rPr lang="en-US" sz="2000" dirty="0"/>
              <a:t>Legal condemnation (7:9-10;</a:t>
            </a:r>
          </a:p>
          <a:p>
            <a:r>
              <a:rPr lang="en-US" sz="2000" dirty="0">
                <a:solidFill>
                  <a:srgbClr val="FF0000"/>
                </a:solidFill>
              </a:rPr>
              <a:t>Jewish exclusiveness </a:t>
            </a:r>
            <a:r>
              <a:rPr lang="en-US" sz="2000" dirty="0"/>
              <a:t>(3:21-23; 10:11-13)</a:t>
            </a:r>
          </a:p>
          <a:p>
            <a:r>
              <a:rPr lang="en-US" sz="2000" dirty="0"/>
              <a:t>Legal works (9:30-32; 10:3-5)</a:t>
            </a:r>
          </a:p>
        </p:txBody>
      </p:sp>
      <p:sp>
        <p:nvSpPr>
          <p:cNvPr id="9" name="TextBox 8">
            <a:extLst>
              <a:ext uri="{FF2B5EF4-FFF2-40B4-BE49-F238E27FC236}">
                <a16:creationId xmlns:a16="http://schemas.microsoft.com/office/drawing/2014/main" id="{E4751768-5C45-BA4E-8EF7-4BD21C90F6D6}"/>
              </a:ext>
            </a:extLst>
          </p:cNvPr>
          <p:cNvSpPr txBox="1"/>
          <p:nvPr/>
        </p:nvSpPr>
        <p:spPr>
          <a:xfrm>
            <a:off x="3501166" y="3232513"/>
            <a:ext cx="837986" cy="369332"/>
          </a:xfrm>
          <a:prstGeom prst="rect">
            <a:avLst/>
          </a:prstGeom>
          <a:noFill/>
        </p:spPr>
        <p:txBody>
          <a:bodyPr wrap="none" rtlCol="0">
            <a:spAutoFit/>
          </a:bodyPr>
          <a:lstStyle/>
          <a:p>
            <a:r>
              <a:rPr lang="en-US" b="1" dirty="0"/>
              <a:t>Versus</a:t>
            </a:r>
          </a:p>
        </p:txBody>
      </p:sp>
      <p:sp>
        <p:nvSpPr>
          <p:cNvPr id="10" name="TextBox 9">
            <a:extLst>
              <a:ext uri="{FF2B5EF4-FFF2-40B4-BE49-F238E27FC236}">
                <a16:creationId xmlns:a16="http://schemas.microsoft.com/office/drawing/2014/main" id="{C840CBFF-4ABB-A14B-8502-C1C57B697C00}"/>
              </a:ext>
            </a:extLst>
          </p:cNvPr>
          <p:cNvSpPr txBox="1"/>
          <p:nvPr/>
        </p:nvSpPr>
        <p:spPr>
          <a:xfrm>
            <a:off x="3527100" y="4097520"/>
            <a:ext cx="837986" cy="369332"/>
          </a:xfrm>
          <a:prstGeom prst="rect">
            <a:avLst/>
          </a:prstGeom>
          <a:noFill/>
        </p:spPr>
        <p:txBody>
          <a:bodyPr wrap="none" rtlCol="0">
            <a:spAutoFit/>
          </a:bodyPr>
          <a:lstStyle/>
          <a:p>
            <a:r>
              <a:rPr lang="en-US" b="1" dirty="0"/>
              <a:t>Versus</a:t>
            </a:r>
          </a:p>
        </p:txBody>
      </p:sp>
      <p:sp>
        <p:nvSpPr>
          <p:cNvPr id="11" name="TextBox 10">
            <a:extLst>
              <a:ext uri="{FF2B5EF4-FFF2-40B4-BE49-F238E27FC236}">
                <a16:creationId xmlns:a16="http://schemas.microsoft.com/office/drawing/2014/main" id="{63106813-988E-084A-824F-F2E62F529E5C}"/>
              </a:ext>
            </a:extLst>
          </p:cNvPr>
          <p:cNvSpPr txBox="1"/>
          <p:nvPr/>
        </p:nvSpPr>
        <p:spPr>
          <a:xfrm>
            <a:off x="3501166" y="3801343"/>
            <a:ext cx="837986" cy="369332"/>
          </a:xfrm>
          <a:prstGeom prst="rect">
            <a:avLst/>
          </a:prstGeom>
          <a:noFill/>
        </p:spPr>
        <p:txBody>
          <a:bodyPr wrap="none" rtlCol="0">
            <a:spAutoFit/>
          </a:bodyPr>
          <a:lstStyle/>
          <a:p>
            <a:r>
              <a:rPr lang="en-US" b="1" dirty="0"/>
              <a:t>Versus</a:t>
            </a:r>
          </a:p>
        </p:txBody>
      </p:sp>
      <p:sp>
        <p:nvSpPr>
          <p:cNvPr id="12" name="TextBox 11">
            <a:extLst>
              <a:ext uri="{FF2B5EF4-FFF2-40B4-BE49-F238E27FC236}">
                <a16:creationId xmlns:a16="http://schemas.microsoft.com/office/drawing/2014/main" id="{35527190-A673-DB49-9194-C806819BDA1E}"/>
              </a:ext>
            </a:extLst>
          </p:cNvPr>
          <p:cNvSpPr txBox="1"/>
          <p:nvPr/>
        </p:nvSpPr>
        <p:spPr>
          <a:xfrm>
            <a:off x="3527149" y="4404178"/>
            <a:ext cx="837986" cy="369332"/>
          </a:xfrm>
          <a:prstGeom prst="rect">
            <a:avLst/>
          </a:prstGeom>
          <a:noFill/>
        </p:spPr>
        <p:txBody>
          <a:bodyPr wrap="none" rtlCol="0">
            <a:spAutoFit/>
          </a:bodyPr>
          <a:lstStyle/>
          <a:p>
            <a:r>
              <a:rPr lang="en-US" b="1" dirty="0"/>
              <a:t>Versus</a:t>
            </a:r>
          </a:p>
        </p:txBody>
      </p:sp>
      <p:sp>
        <p:nvSpPr>
          <p:cNvPr id="13" name="TextBox 12">
            <a:extLst>
              <a:ext uri="{FF2B5EF4-FFF2-40B4-BE49-F238E27FC236}">
                <a16:creationId xmlns:a16="http://schemas.microsoft.com/office/drawing/2014/main" id="{8717CF7D-F4AD-3748-B8C1-81E52D2DB3BE}"/>
              </a:ext>
            </a:extLst>
          </p:cNvPr>
          <p:cNvSpPr txBox="1"/>
          <p:nvPr/>
        </p:nvSpPr>
        <p:spPr>
          <a:xfrm>
            <a:off x="3525650" y="4722051"/>
            <a:ext cx="837986" cy="369332"/>
          </a:xfrm>
          <a:prstGeom prst="rect">
            <a:avLst/>
          </a:prstGeom>
          <a:noFill/>
        </p:spPr>
        <p:txBody>
          <a:bodyPr wrap="none" rtlCol="0">
            <a:spAutoFit/>
          </a:bodyPr>
          <a:lstStyle/>
          <a:p>
            <a:r>
              <a:rPr lang="en-US" b="1" dirty="0"/>
              <a:t>Versus</a:t>
            </a:r>
          </a:p>
        </p:txBody>
      </p:sp>
      <p:sp>
        <p:nvSpPr>
          <p:cNvPr id="14" name="TextBox 13">
            <a:extLst>
              <a:ext uri="{FF2B5EF4-FFF2-40B4-BE49-F238E27FC236}">
                <a16:creationId xmlns:a16="http://schemas.microsoft.com/office/drawing/2014/main" id="{C956F0F0-3429-9C4C-8C2C-19F47F950EF6}"/>
              </a:ext>
            </a:extLst>
          </p:cNvPr>
          <p:cNvSpPr txBox="1"/>
          <p:nvPr/>
        </p:nvSpPr>
        <p:spPr>
          <a:xfrm>
            <a:off x="3524401" y="5007013"/>
            <a:ext cx="837986" cy="369332"/>
          </a:xfrm>
          <a:prstGeom prst="rect">
            <a:avLst/>
          </a:prstGeom>
          <a:noFill/>
        </p:spPr>
        <p:txBody>
          <a:bodyPr wrap="none" rtlCol="0">
            <a:spAutoFit/>
          </a:bodyPr>
          <a:lstStyle/>
          <a:p>
            <a:r>
              <a:rPr lang="en-US" b="1" dirty="0"/>
              <a:t>Versus</a:t>
            </a:r>
          </a:p>
        </p:txBody>
      </p:sp>
      <p:sp>
        <p:nvSpPr>
          <p:cNvPr id="15" name="TextBox 14">
            <a:extLst>
              <a:ext uri="{FF2B5EF4-FFF2-40B4-BE49-F238E27FC236}">
                <a16:creationId xmlns:a16="http://schemas.microsoft.com/office/drawing/2014/main" id="{9073DE55-C866-8D47-8A26-FFE4FA6BD978}"/>
              </a:ext>
            </a:extLst>
          </p:cNvPr>
          <p:cNvSpPr txBox="1"/>
          <p:nvPr/>
        </p:nvSpPr>
        <p:spPr>
          <a:xfrm>
            <a:off x="381616" y="1666332"/>
            <a:ext cx="7969166" cy="1200329"/>
          </a:xfrm>
          <a:prstGeom prst="rect">
            <a:avLst/>
          </a:prstGeom>
          <a:noFill/>
          <a:ln w="57150">
            <a:solidFill>
              <a:srgbClr val="FF0000"/>
            </a:solidFill>
          </a:ln>
        </p:spPr>
        <p:txBody>
          <a:bodyPr wrap="square" rtlCol="0">
            <a:spAutoFit/>
          </a:bodyPr>
          <a:lstStyle/>
          <a:p>
            <a:r>
              <a:rPr lang="en-US" sz="2400" i="1" dirty="0">
                <a:solidFill>
                  <a:srgbClr val="002060"/>
                </a:solidFill>
                <a:latin typeface="Arial" panose="020B0604020202020204" pitchFamily="34" charset="0"/>
                <a:cs typeface="Arial" panose="020B0604020202020204" pitchFamily="34" charset="0"/>
              </a:rPr>
              <a:t>“For I am not ashamed of the gospel of Christ, for it is the power of God unto salvation for everyone who believes; </a:t>
            </a:r>
            <a:r>
              <a:rPr lang="en-US" sz="2400" b="1" i="1" dirty="0">
                <a:solidFill>
                  <a:srgbClr val="002060"/>
                </a:solidFill>
                <a:latin typeface="Arial" panose="020B0604020202020204" pitchFamily="34" charset="0"/>
                <a:cs typeface="Arial" panose="020B0604020202020204" pitchFamily="34" charset="0"/>
              </a:rPr>
              <a:t>for the Jew first,</a:t>
            </a:r>
            <a:r>
              <a:rPr lang="en-US" sz="2400" i="1" dirty="0">
                <a:solidFill>
                  <a:srgbClr val="002060"/>
                </a:solidFill>
                <a:latin typeface="Arial" panose="020B0604020202020204" pitchFamily="34" charset="0"/>
                <a:cs typeface="Arial" panose="020B0604020202020204" pitchFamily="34" charset="0"/>
              </a:rPr>
              <a:t> and </a:t>
            </a:r>
            <a:r>
              <a:rPr lang="en-US" sz="2400" b="1" i="1" dirty="0">
                <a:solidFill>
                  <a:srgbClr val="002060"/>
                </a:solidFill>
                <a:latin typeface="Arial" panose="020B0604020202020204" pitchFamily="34" charset="0"/>
                <a:cs typeface="Arial" panose="020B0604020202020204" pitchFamily="34" charset="0"/>
              </a:rPr>
              <a:t>also for the Greek</a:t>
            </a:r>
            <a:r>
              <a:rPr lang="en-US" sz="2400" i="1" dirty="0">
                <a:solidFill>
                  <a:srgbClr val="002060"/>
                </a:solidFill>
                <a:latin typeface="Arial" panose="020B0604020202020204" pitchFamily="34" charset="0"/>
                <a:cs typeface="Arial" panose="020B0604020202020204" pitchFamily="34" charset="0"/>
              </a:rPr>
              <a:t>.”                 </a:t>
            </a:r>
            <a:r>
              <a:rPr lang="en-US" sz="1600" dirty="0"/>
              <a:t>NKJV</a:t>
            </a:r>
          </a:p>
        </p:txBody>
      </p:sp>
      <p:sp>
        <p:nvSpPr>
          <p:cNvPr id="16" name="TextBox 15"/>
          <p:cNvSpPr txBox="1"/>
          <p:nvPr/>
        </p:nvSpPr>
        <p:spPr>
          <a:xfrm>
            <a:off x="598430" y="5574536"/>
            <a:ext cx="7884558" cy="707886"/>
          </a:xfrm>
          <a:prstGeom prst="rect">
            <a:avLst/>
          </a:prstGeom>
          <a:noFill/>
          <a:ln w="57150">
            <a:solidFill>
              <a:srgbClr val="FFC000"/>
            </a:solidFill>
          </a:ln>
        </p:spPr>
        <p:txBody>
          <a:bodyPr wrap="square" rtlCol="0">
            <a:spAutoFit/>
          </a:bodyPr>
          <a:lstStyle/>
          <a:p>
            <a:r>
              <a:rPr lang="en-US" sz="2000" b="1" dirty="0">
                <a:latin typeface="Arial" panose="020B0604020202020204" pitchFamily="34" charset="0"/>
                <a:cs typeface="Arial" panose="020B0604020202020204" pitchFamily="34" charset="0"/>
              </a:rPr>
              <a:t>Rom 10:12  </a:t>
            </a:r>
            <a:r>
              <a:rPr lang="en-US" sz="2000" b="1" i="1" dirty="0">
                <a:solidFill>
                  <a:srgbClr val="002060"/>
                </a:solidFill>
                <a:latin typeface="Arial" panose="020B0604020202020204" pitchFamily="34" charset="0"/>
                <a:cs typeface="Arial" panose="020B0604020202020204" pitchFamily="34" charset="0"/>
              </a:rPr>
              <a:t> For there is no distinction between Jew and Greek, for the same Lord over all is rich to all who call upon Him.</a:t>
            </a:r>
          </a:p>
        </p:txBody>
      </p:sp>
    </p:spTree>
    <p:extLst>
      <p:ext uri="{BB962C8B-B14F-4D97-AF65-F5344CB8AC3E}">
        <p14:creationId xmlns:p14="http://schemas.microsoft.com/office/powerpoint/2010/main" val="3963941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CD7DE3-4677-0745-BA12-ACCE221EE520}"/>
              </a:ext>
            </a:extLst>
          </p:cNvPr>
          <p:cNvSpPr>
            <a:spLocks noGrp="1"/>
          </p:cNvSpPr>
          <p:nvPr>
            <p:ph type="title"/>
          </p:nvPr>
        </p:nvSpPr>
        <p:spPr/>
        <p:txBody>
          <a:bodyPr>
            <a:normAutofit/>
          </a:bodyPr>
          <a:lstStyle/>
          <a:p>
            <a:r>
              <a:rPr lang="en-US" sz="4000" dirty="0"/>
              <a:t>Romans  1:16</a:t>
            </a:r>
          </a:p>
        </p:txBody>
      </p:sp>
      <p:sp>
        <p:nvSpPr>
          <p:cNvPr id="5" name="Text Placeholder 4">
            <a:extLst>
              <a:ext uri="{FF2B5EF4-FFF2-40B4-BE49-F238E27FC236}">
                <a16:creationId xmlns:a16="http://schemas.microsoft.com/office/drawing/2014/main" id="{C1B02F77-8A6E-CF41-A54C-73EB18DB9F77}"/>
              </a:ext>
            </a:extLst>
          </p:cNvPr>
          <p:cNvSpPr>
            <a:spLocks noGrp="1"/>
          </p:cNvSpPr>
          <p:nvPr>
            <p:ph type="body" idx="1"/>
          </p:nvPr>
        </p:nvSpPr>
        <p:spPr>
          <a:xfrm>
            <a:off x="853812" y="3010010"/>
            <a:ext cx="2550406" cy="715355"/>
          </a:xfrm>
        </p:spPr>
        <p:txBody>
          <a:bodyPr/>
          <a:lstStyle/>
          <a:p>
            <a:r>
              <a:rPr lang="en-US" dirty="0"/>
              <a:t>The Gospel</a:t>
            </a:r>
          </a:p>
        </p:txBody>
      </p:sp>
      <p:sp>
        <p:nvSpPr>
          <p:cNvPr id="6" name="Content Placeholder 5">
            <a:extLst>
              <a:ext uri="{FF2B5EF4-FFF2-40B4-BE49-F238E27FC236}">
                <a16:creationId xmlns:a16="http://schemas.microsoft.com/office/drawing/2014/main" id="{5914B8D2-C217-444B-93D5-5F02017067C9}"/>
              </a:ext>
            </a:extLst>
          </p:cNvPr>
          <p:cNvSpPr>
            <a:spLocks noGrp="1"/>
          </p:cNvSpPr>
          <p:nvPr>
            <p:ph sz="half" idx="2"/>
          </p:nvPr>
        </p:nvSpPr>
        <p:spPr>
          <a:xfrm>
            <a:off x="633472" y="3716467"/>
            <a:ext cx="2671592" cy="1802999"/>
          </a:xfrm>
        </p:spPr>
        <p:txBody>
          <a:bodyPr>
            <a:normAutofit/>
          </a:bodyPr>
          <a:lstStyle/>
          <a:p>
            <a:r>
              <a:rPr lang="en-US" sz="2000" dirty="0"/>
              <a:t>The power</a:t>
            </a:r>
          </a:p>
          <a:p>
            <a:r>
              <a:rPr lang="en-US" sz="2000" dirty="0"/>
              <a:t>Of God</a:t>
            </a:r>
          </a:p>
          <a:p>
            <a:r>
              <a:rPr lang="en-US" sz="2000" dirty="0"/>
              <a:t>Unto Salvation</a:t>
            </a:r>
          </a:p>
          <a:p>
            <a:r>
              <a:rPr lang="en-US" sz="2000" dirty="0"/>
              <a:t>For everyone</a:t>
            </a:r>
          </a:p>
          <a:p>
            <a:r>
              <a:rPr lang="en-US" sz="2000" b="1" dirty="0">
                <a:solidFill>
                  <a:srgbClr val="FF0000"/>
                </a:solidFill>
              </a:rPr>
              <a:t>Who Believes</a:t>
            </a:r>
          </a:p>
        </p:txBody>
      </p:sp>
      <p:sp>
        <p:nvSpPr>
          <p:cNvPr id="7" name="Text Placeholder 6">
            <a:extLst>
              <a:ext uri="{FF2B5EF4-FFF2-40B4-BE49-F238E27FC236}">
                <a16:creationId xmlns:a16="http://schemas.microsoft.com/office/drawing/2014/main" id="{4EA12ACD-1BA4-0E45-97AD-3B7017135F2A}"/>
              </a:ext>
            </a:extLst>
          </p:cNvPr>
          <p:cNvSpPr>
            <a:spLocks noGrp="1"/>
          </p:cNvSpPr>
          <p:nvPr>
            <p:ph type="body" sz="quarter" idx="3"/>
          </p:nvPr>
        </p:nvSpPr>
        <p:spPr>
          <a:xfrm>
            <a:off x="4512821" y="3010010"/>
            <a:ext cx="3595593" cy="715355"/>
          </a:xfrm>
        </p:spPr>
        <p:txBody>
          <a:bodyPr/>
          <a:lstStyle/>
          <a:p>
            <a:pPr algn="ctr"/>
            <a:r>
              <a:rPr lang="en-US" dirty="0"/>
              <a:t>The Law of Moses</a:t>
            </a:r>
          </a:p>
        </p:txBody>
      </p:sp>
      <p:sp>
        <p:nvSpPr>
          <p:cNvPr id="8" name="Content Placeholder 7">
            <a:extLst>
              <a:ext uri="{FF2B5EF4-FFF2-40B4-BE49-F238E27FC236}">
                <a16:creationId xmlns:a16="http://schemas.microsoft.com/office/drawing/2014/main" id="{3BF5DADB-16D4-7147-9FF7-79C94280D547}"/>
              </a:ext>
            </a:extLst>
          </p:cNvPr>
          <p:cNvSpPr>
            <a:spLocks noGrp="1"/>
          </p:cNvSpPr>
          <p:nvPr>
            <p:ph sz="quarter" idx="4"/>
          </p:nvPr>
        </p:nvSpPr>
        <p:spPr>
          <a:xfrm>
            <a:off x="4391118" y="3725365"/>
            <a:ext cx="4696877" cy="1827152"/>
          </a:xfrm>
        </p:spPr>
        <p:txBody>
          <a:bodyPr>
            <a:normAutofit/>
          </a:bodyPr>
          <a:lstStyle/>
          <a:p>
            <a:r>
              <a:rPr lang="en-US" sz="2000" dirty="0"/>
              <a:t>Legal weakness (8:3-4)</a:t>
            </a:r>
          </a:p>
          <a:p>
            <a:r>
              <a:rPr lang="en-US" sz="2000" dirty="0"/>
              <a:t>Human righteousness (10:1-3)</a:t>
            </a:r>
          </a:p>
          <a:p>
            <a:r>
              <a:rPr lang="en-US" sz="2000" dirty="0"/>
              <a:t>Legal condemnation (7:9-10;</a:t>
            </a:r>
          </a:p>
          <a:p>
            <a:r>
              <a:rPr lang="en-US" sz="2000" dirty="0"/>
              <a:t>Jewish exclusiveness (3:21-23; 10:11-13)</a:t>
            </a:r>
          </a:p>
          <a:p>
            <a:r>
              <a:rPr lang="en-US" sz="2000" b="1" dirty="0">
                <a:solidFill>
                  <a:srgbClr val="FF0000"/>
                </a:solidFill>
              </a:rPr>
              <a:t>Legal works </a:t>
            </a:r>
            <a:r>
              <a:rPr lang="en-US" sz="2000" dirty="0"/>
              <a:t>(9:30-32; 10:3-5)</a:t>
            </a:r>
          </a:p>
        </p:txBody>
      </p:sp>
      <p:sp>
        <p:nvSpPr>
          <p:cNvPr id="9" name="TextBox 8">
            <a:extLst>
              <a:ext uri="{FF2B5EF4-FFF2-40B4-BE49-F238E27FC236}">
                <a16:creationId xmlns:a16="http://schemas.microsoft.com/office/drawing/2014/main" id="{E4751768-5C45-BA4E-8EF7-4BD21C90F6D6}"/>
              </a:ext>
            </a:extLst>
          </p:cNvPr>
          <p:cNvSpPr txBox="1"/>
          <p:nvPr/>
        </p:nvSpPr>
        <p:spPr>
          <a:xfrm>
            <a:off x="3501166" y="3232513"/>
            <a:ext cx="837986" cy="369332"/>
          </a:xfrm>
          <a:prstGeom prst="rect">
            <a:avLst/>
          </a:prstGeom>
          <a:noFill/>
        </p:spPr>
        <p:txBody>
          <a:bodyPr wrap="none" rtlCol="0">
            <a:spAutoFit/>
          </a:bodyPr>
          <a:lstStyle/>
          <a:p>
            <a:r>
              <a:rPr lang="en-US" b="1" dirty="0"/>
              <a:t>Versus</a:t>
            </a:r>
          </a:p>
        </p:txBody>
      </p:sp>
      <p:sp>
        <p:nvSpPr>
          <p:cNvPr id="10" name="TextBox 9">
            <a:extLst>
              <a:ext uri="{FF2B5EF4-FFF2-40B4-BE49-F238E27FC236}">
                <a16:creationId xmlns:a16="http://schemas.microsoft.com/office/drawing/2014/main" id="{C840CBFF-4ABB-A14B-8502-C1C57B697C00}"/>
              </a:ext>
            </a:extLst>
          </p:cNvPr>
          <p:cNvSpPr txBox="1"/>
          <p:nvPr/>
        </p:nvSpPr>
        <p:spPr>
          <a:xfrm>
            <a:off x="3527100" y="4097520"/>
            <a:ext cx="837986" cy="369332"/>
          </a:xfrm>
          <a:prstGeom prst="rect">
            <a:avLst/>
          </a:prstGeom>
          <a:noFill/>
        </p:spPr>
        <p:txBody>
          <a:bodyPr wrap="none" rtlCol="0">
            <a:spAutoFit/>
          </a:bodyPr>
          <a:lstStyle/>
          <a:p>
            <a:r>
              <a:rPr lang="en-US" b="1" dirty="0"/>
              <a:t>Versus</a:t>
            </a:r>
          </a:p>
        </p:txBody>
      </p:sp>
      <p:sp>
        <p:nvSpPr>
          <p:cNvPr id="11" name="TextBox 10">
            <a:extLst>
              <a:ext uri="{FF2B5EF4-FFF2-40B4-BE49-F238E27FC236}">
                <a16:creationId xmlns:a16="http://schemas.microsoft.com/office/drawing/2014/main" id="{63106813-988E-084A-824F-F2E62F529E5C}"/>
              </a:ext>
            </a:extLst>
          </p:cNvPr>
          <p:cNvSpPr txBox="1"/>
          <p:nvPr/>
        </p:nvSpPr>
        <p:spPr>
          <a:xfrm>
            <a:off x="3501166" y="3801343"/>
            <a:ext cx="837986" cy="369332"/>
          </a:xfrm>
          <a:prstGeom prst="rect">
            <a:avLst/>
          </a:prstGeom>
          <a:noFill/>
        </p:spPr>
        <p:txBody>
          <a:bodyPr wrap="none" rtlCol="0">
            <a:spAutoFit/>
          </a:bodyPr>
          <a:lstStyle/>
          <a:p>
            <a:r>
              <a:rPr lang="en-US" b="1" dirty="0"/>
              <a:t>Versus</a:t>
            </a:r>
          </a:p>
        </p:txBody>
      </p:sp>
      <p:sp>
        <p:nvSpPr>
          <p:cNvPr id="12" name="TextBox 11">
            <a:extLst>
              <a:ext uri="{FF2B5EF4-FFF2-40B4-BE49-F238E27FC236}">
                <a16:creationId xmlns:a16="http://schemas.microsoft.com/office/drawing/2014/main" id="{35527190-A673-DB49-9194-C806819BDA1E}"/>
              </a:ext>
            </a:extLst>
          </p:cNvPr>
          <p:cNvSpPr txBox="1"/>
          <p:nvPr/>
        </p:nvSpPr>
        <p:spPr>
          <a:xfrm>
            <a:off x="3527149" y="4404178"/>
            <a:ext cx="837986" cy="369332"/>
          </a:xfrm>
          <a:prstGeom prst="rect">
            <a:avLst/>
          </a:prstGeom>
          <a:noFill/>
        </p:spPr>
        <p:txBody>
          <a:bodyPr wrap="none" rtlCol="0">
            <a:spAutoFit/>
          </a:bodyPr>
          <a:lstStyle/>
          <a:p>
            <a:r>
              <a:rPr lang="en-US" b="1" dirty="0"/>
              <a:t>Versus</a:t>
            </a:r>
          </a:p>
        </p:txBody>
      </p:sp>
      <p:sp>
        <p:nvSpPr>
          <p:cNvPr id="13" name="TextBox 12">
            <a:extLst>
              <a:ext uri="{FF2B5EF4-FFF2-40B4-BE49-F238E27FC236}">
                <a16:creationId xmlns:a16="http://schemas.microsoft.com/office/drawing/2014/main" id="{8717CF7D-F4AD-3748-B8C1-81E52D2DB3BE}"/>
              </a:ext>
            </a:extLst>
          </p:cNvPr>
          <p:cNvSpPr txBox="1"/>
          <p:nvPr/>
        </p:nvSpPr>
        <p:spPr>
          <a:xfrm>
            <a:off x="3525650" y="4722051"/>
            <a:ext cx="837986" cy="369332"/>
          </a:xfrm>
          <a:prstGeom prst="rect">
            <a:avLst/>
          </a:prstGeom>
          <a:noFill/>
        </p:spPr>
        <p:txBody>
          <a:bodyPr wrap="none" rtlCol="0">
            <a:spAutoFit/>
          </a:bodyPr>
          <a:lstStyle/>
          <a:p>
            <a:r>
              <a:rPr lang="en-US" b="1" dirty="0"/>
              <a:t>Versus</a:t>
            </a:r>
          </a:p>
        </p:txBody>
      </p:sp>
      <p:sp>
        <p:nvSpPr>
          <p:cNvPr id="14" name="TextBox 13">
            <a:extLst>
              <a:ext uri="{FF2B5EF4-FFF2-40B4-BE49-F238E27FC236}">
                <a16:creationId xmlns:a16="http://schemas.microsoft.com/office/drawing/2014/main" id="{C956F0F0-3429-9C4C-8C2C-19F47F950EF6}"/>
              </a:ext>
            </a:extLst>
          </p:cNvPr>
          <p:cNvSpPr txBox="1"/>
          <p:nvPr/>
        </p:nvSpPr>
        <p:spPr>
          <a:xfrm>
            <a:off x="3524401" y="5007013"/>
            <a:ext cx="837986" cy="369332"/>
          </a:xfrm>
          <a:prstGeom prst="rect">
            <a:avLst/>
          </a:prstGeom>
          <a:noFill/>
        </p:spPr>
        <p:txBody>
          <a:bodyPr wrap="none" rtlCol="0">
            <a:spAutoFit/>
          </a:bodyPr>
          <a:lstStyle/>
          <a:p>
            <a:r>
              <a:rPr lang="en-US" b="1" dirty="0"/>
              <a:t>Versus</a:t>
            </a:r>
          </a:p>
        </p:txBody>
      </p:sp>
      <p:sp>
        <p:nvSpPr>
          <p:cNvPr id="15" name="TextBox 14">
            <a:extLst>
              <a:ext uri="{FF2B5EF4-FFF2-40B4-BE49-F238E27FC236}">
                <a16:creationId xmlns:a16="http://schemas.microsoft.com/office/drawing/2014/main" id="{9073DE55-C866-8D47-8A26-FFE4FA6BD978}"/>
              </a:ext>
            </a:extLst>
          </p:cNvPr>
          <p:cNvSpPr txBox="1"/>
          <p:nvPr/>
        </p:nvSpPr>
        <p:spPr>
          <a:xfrm>
            <a:off x="381616" y="1666332"/>
            <a:ext cx="7969166" cy="1200329"/>
          </a:xfrm>
          <a:prstGeom prst="rect">
            <a:avLst/>
          </a:prstGeom>
          <a:noFill/>
          <a:ln w="57150">
            <a:solidFill>
              <a:srgbClr val="FF0000"/>
            </a:solidFill>
          </a:ln>
        </p:spPr>
        <p:txBody>
          <a:bodyPr wrap="square" rtlCol="0">
            <a:spAutoFit/>
          </a:bodyPr>
          <a:lstStyle/>
          <a:p>
            <a:r>
              <a:rPr lang="en-US" sz="2400" i="1" dirty="0">
                <a:solidFill>
                  <a:srgbClr val="002060"/>
                </a:solidFill>
                <a:latin typeface="Arial" panose="020B0604020202020204" pitchFamily="34" charset="0"/>
                <a:cs typeface="Arial" panose="020B0604020202020204" pitchFamily="34" charset="0"/>
              </a:rPr>
              <a:t>“For I am not ashamed of the gospel of Christ, for it is the power of God unto salvation for everyone who believes; </a:t>
            </a:r>
            <a:r>
              <a:rPr lang="en-US" sz="2400" b="1" i="1" dirty="0">
                <a:solidFill>
                  <a:srgbClr val="002060"/>
                </a:solidFill>
                <a:latin typeface="Arial" panose="020B0604020202020204" pitchFamily="34" charset="0"/>
                <a:cs typeface="Arial" panose="020B0604020202020204" pitchFamily="34" charset="0"/>
              </a:rPr>
              <a:t>for the Jew first,</a:t>
            </a:r>
            <a:r>
              <a:rPr lang="en-US" sz="2400" i="1" dirty="0">
                <a:solidFill>
                  <a:srgbClr val="002060"/>
                </a:solidFill>
                <a:latin typeface="Arial" panose="020B0604020202020204" pitchFamily="34" charset="0"/>
                <a:cs typeface="Arial" panose="020B0604020202020204" pitchFamily="34" charset="0"/>
              </a:rPr>
              <a:t> and </a:t>
            </a:r>
            <a:r>
              <a:rPr lang="en-US" sz="2400" b="1" i="1" dirty="0">
                <a:solidFill>
                  <a:srgbClr val="002060"/>
                </a:solidFill>
                <a:latin typeface="Arial" panose="020B0604020202020204" pitchFamily="34" charset="0"/>
                <a:cs typeface="Arial" panose="020B0604020202020204" pitchFamily="34" charset="0"/>
              </a:rPr>
              <a:t>also for the Greek</a:t>
            </a:r>
            <a:r>
              <a:rPr lang="en-US" sz="2400" i="1" dirty="0">
                <a:solidFill>
                  <a:srgbClr val="002060"/>
                </a:solidFill>
                <a:latin typeface="Arial" panose="020B0604020202020204" pitchFamily="34" charset="0"/>
                <a:cs typeface="Arial" panose="020B0604020202020204" pitchFamily="34" charset="0"/>
              </a:rPr>
              <a:t>.”                 </a:t>
            </a:r>
            <a:r>
              <a:rPr lang="en-US" sz="1600" dirty="0"/>
              <a:t>NKJV</a:t>
            </a:r>
          </a:p>
        </p:txBody>
      </p:sp>
      <p:sp>
        <p:nvSpPr>
          <p:cNvPr id="16" name="TextBox 15"/>
          <p:cNvSpPr txBox="1"/>
          <p:nvPr/>
        </p:nvSpPr>
        <p:spPr>
          <a:xfrm>
            <a:off x="532327" y="5508434"/>
            <a:ext cx="8104895" cy="1015663"/>
          </a:xfrm>
          <a:prstGeom prst="rect">
            <a:avLst/>
          </a:prstGeom>
          <a:noFill/>
          <a:ln w="57150">
            <a:solidFill>
              <a:srgbClr val="FFC000"/>
            </a:solidFill>
          </a:ln>
        </p:spPr>
        <p:txBody>
          <a:bodyPr wrap="square" rtlCol="0">
            <a:spAutoFit/>
          </a:bodyPr>
          <a:lstStyle/>
          <a:p>
            <a:r>
              <a:rPr lang="en-US" sz="2000" b="1" dirty="0">
                <a:latin typeface="Arial" panose="020B0604020202020204" pitchFamily="34" charset="0"/>
                <a:cs typeface="Arial" panose="020B0604020202020204" pitchFamily="34" charset="0"/>
              </a:rPr>
              <a:t>Rom 9:31-32  </a:t>
            </a:r>
            <a:r>
              <a:rPr lang="en-US" sz="2000" b="1" i="1" dirty="0">
                <a:solidFill>
                  <a:srgbClr val="002060"/>
                </a:solidFill>
                <a:latin typeface="Arial" panose="020B0604020202020204" pitchFamily="34" charset="0"/>
                <a:cs typeface="Arial" panose="020B0604020202020204" pitchFamily="34" charset="0"/>
              </a:rPr>
              <a:t> But Israel, pursuing the law of righteousness, has not attained to the law of righteousness.  Why?  Because they did not seek it by faith, but as it were, by the works of the law.</a:t>
            </a:r>
          </a:p>
        </p:txBody>
      </p:sp>
    </p:spTree>
    <p:extLst>
      <p:ext uri="{BB962C8B-B14F-4D97-AF65-F5344CB8AC3E}">
        <p14:creationId xmlns:p14="http://schemas.microsoft.com/office/powerpoint/2010/main" val="1853553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AF274-A504-FA41-A36E-436D30714720}"/>
              </a:ext>
            </a:extLst>
          </p:cNvPr>
          <p:cNvSpPr>
            <a:spLocks noGrp="1"/>
          </p:cNvSpPr>
          <p:nvPr>
            <p:ph type="title" idx="4294967295"/>
          </p:nvPr>
        </p:nvSpPr>
        <p:spPr>
          <a:xfrm>
            <a:off x="152400" y="-304800"/>
            <a:ext cx="8229600" cy="1252538"/>
          </a:xfrm>
        </p:spPr>
        <p:txBody>
          <a:bodyPr>
            <a:normAutofit/>
          </a:bodyPr>
          <a:lstStyle/>
          <a:p>
            <a:r>
              <a:rPr lang="en-US" sz="3200" dirty="0"/>
              <a:t>Brief Outline</a:t>
            </a:r>
          </a:p>
        </p:txBody>
      </p:sp>
      <p:sp>
        <p:nvSpPr>
          <p:cNvPr id="3" name="Content Placeholder 2">
            <a:extLst>
              <a:ext uri="{FF2B5EF4-FFF2-40B4-BE49-F238E27FC236}">
                <a16:creationId xmlns:a16="http://schemas.microsoft.com/office/drawing/2014/main" id="{21904CCD-49A1-A442-8D47-B0E34058A5B2}"/>
              </a:ext>
            </a:extLst>
          </p:cNvPr>
          <p:cNvSpPr>
            <a:spLocks noGrp="1"/>
          </p:cNvSpPr>
          <p:nvPr>
            <p:ph idx="4294967295"/>
          </p:nvPr>
        </p:nvSpPr>
        <p:spPr>
          <a:xfrm>
            <a:off x="152400" y="609600"/>
            <a:ext cx="8763000" cy="6019800"/>
          </a:xfrm>
        </p:spPr>
        <p:txBody>
          <a:bodyPr>
            <a:normAutofit lnSpcReduction="10000"/>
          </a:bodyPr>
          <a:lstStyle/>
          <a:p>
            <a:pPr marL="690372" indent="-571500">
              <a:buFont typeface="+mj-lt"/>
              <a:buAutoNum type="romanUcPeriod"/>
            </a:pPr>
            <a:r>
              <a:rPr lang="en-US" sz="2400" dirty="0"/>
              <a:t>Introduction (1:1-17)</a:t>
            </a:r>
          </a:p>
          <a:p>
            <a:pPr marL="982980" lvl="1" indent="-571500">
              <a:buFont typeface="+mj-lt"/>
              <a:buAutoNum type="alphaUcPeriod"/>
            </a:pPr>
            <a:r>
              <a:rPr lang="en-US" sz="2000" dirty="0"/>
              <a:t>Greetings (1:1-7)</a:t>
            </a:r>
          </a:p>
          <a:p>
            <a:pPr marL="982980" lvl="1" indent="-571500">
              <a:buFont typeface="+mj-lt"/>
              <a:buAutoNum type="alphaUcPeriod"/>
            </a:pPr>
            <a:r>
              <a:rPr lang="en-US" sz="2000" dirty="0"/>
              <a:t>Paul’s desire to visit Rome (1:8-15)</a:t>
            </a:r>
          </a:p>
          <a:p>
            <a:pPr marL="982980" lvl="1" indent="-571500">
              <a:buFont typeface="+mj-lt"/>
              <a:buAutoNum type="alphaUcPeriod"/>
            </a:pPr>
            <a:r>
              <a:rPr lang="en-US" sz="2000" dirty="0"/>
              <a:t>The theme: the power of the gospel - </a:t>
            </a:r>
            <a:r>
              <a:rPr lang="en-US" sz="2000" i="1" dirty="0"/>
              <a:t>debto</a:t>
            </a:r>
            <a:r>
              <a:rPr lang="en-US" sz="2000" dirty="0"/>
              <a:t>r, </a:t>
            </a:r>
            <a:r>
              <a:rPr lang="en-US" sz="2000" i="1" dirty="0"/>
              <a:t>ready</a:t>
            </a:r>
            <a:r>
              <a:rPr lang="en-US" sz="2000" dirty="0"/>
              <a:t> and </a:t>
            </a:r>
            <a:r>
              <a:rPr lang="en-US" sz="2000" i="1" dirty="0"/>
              <a:t>not ashamed. </a:t>
            </a:r>
          </a:p>
          <a:p>
            <a:pPr marL="690372" indent="-571500">
              <a:buFont typeface="+mj-lt"/>
              <a:buAutoNum type="romanUcPeriod"/>
            </a:pPr>
            <a:r>
              <a:rPr lang="en-US" sz="2400" dirty="0"/>
              <a:t>God’s righteousness and impartiality (1:18-4:25)</a:t>
            </a:r>
            <a:r>
              <a:rPr lang="en-US" sz="2800" i="1" dirty="0"/>
              <a:t> </a:t>
            </a:r>
          </a:p>
          <a:p>
            <a:pPr marL="982980" lvl="1" indent="-571500">
              <a:buFont typeface="+mj-lt"/>
              <a:buAutoNum type="alphaUcPeriod"/>
            </a:pPr>
            <a:r>
              <a:rPr lang="en-US" sz="2000" dirty="0"/>
              <a:t>God’s wrath poured out (1:18-2:30)</a:t>
            </a:r>
            <a:br>
              <a:rPr lang="en-US" sz="2000" dirty="0"/>
            </a:br>
            <a:r>
              <a:rPr lang="en-US" sz="2000" dirty="0"/>
              <a:t>1.  God’s wrath against the Gentiles (1:18-32)</a:t>
            </a:r>
          </a:p>
          <a:p>
            <a:pPr marL="411480" lvl="1" indent="0">
              <a:buNone/>
            </a:pPr>
            <a:r>
              <a:rPr lang="en-US" sz="2000" dirty="0"/>
              <a:t>           2.  God’s righteousness and the Jews (2:1-3;8)</a:t>
            </a:r>
          </a:p>
          <a:p>
            <a:pPr marL="982980" lvl="1" indent="-571500">
              <a:buFont typeface="+mj-lt"/>
              <a:buAutoNum type="alphaUcPeriod" startAt="2"/>
            </a:pPr>
            <a:r>
              <a:rPr lang="en-US" sz="2000" dirty="0"/>
              <a:t>God’s atonement for sin (3:21-31)</a:t>
            </a:r>
          </a:p>
          <a:p>
            <a:pPr marL="982980" lvl="1" indent="-571500">
              <a:buFont typeface="+mj-lt"/>
              <a:buAutoNum type="alphaUcPeriod" startAt="2"/>
            </a:pPr>
            <a:r>
              <a:rPr lang="en-US" sz="2000" dirty="0"/>
              <a:t>The example of Abraham - his faith (4:1-25)</a:t>
            </a:r>
          </a:p>
          <a:p>
            <a:pPr marL="690372" indent="-571500">
              <a:buFont typeface="+mj-lt"/>
              <a:buAutoNum type="romanUcPeriod"/>
            </a:pPr>
            <a:r>
              <a:rPr lang="en-US" sz="2400" dirty="0"/>
              <a:t>The results of justification (5:1-8:39)</a:t>
            </a:r>
          </a:p>
          <a:p>
            <a:pPr marL="982980" lvl="1" indent="-571500">
              <a:buFont typeface="+mj-lt"/>
              <a:buAutoNum type="alphaUcPeriod"/>
            </a:pPr>
            <a:r>
              <a:rPr lang="en-US" sz="2000" dirty="0"/>
              <a:t>Justification and human sin - Adam and Christ (5:1-21)</a:t>
            </a:r>
          </a:p>
          <a:p>
            <a:pPr marL="982980" lvl="1" indent="-571500">
              <a:buFont typeface="+mj-lt"/>
              <a:buAutoNum type="alphaUcPeriod"/>
            </a:pPr>
            <a:r>
              <a:rPr lang="en-US" sz="2000" dirty="0"/>
              <a:t>Reasons not to sin - Christians have died to sin  (6:1-7:6)</a:t>
            </a:r>
          </a:p>
          <a:p>
            <a:pPr marL="982980" lvl="1" indent="-571500">
              <a:buFont typeface="+mj-lt"/>
              <a:buAutoNum type="alphaUcPeriod"/>
            </a:pPr>
            <a:r>
              <a:rPr lang="en-US" sz="2000" dirty="0"/>
              <a:t>The problem of indwelling sin - sins and the law (7:7-25)</a:t>
            </a:r>
          </a:p>
          <a:p>
            <a:pPr marL="982980" lvl="1" indent="-571500">
              <a:buFont typeface="+mj-lt"/>
              <a:buAutoNum type="alphaUcPeriod"/>
            </a:pPr>
            <a:r>
              <a:rPr lang="en-US" sz="2000" dirty="0"/>
              <a:t>Life in the Spirit - not dominated by sin  (8:1-17)</a:t>
            </a:r>
          </a:p>
          <a:p>
            <a:pPr marL="982980" lvl="1" indent="-571500">
              <a:buFont typeface="+mj-lt"/>
              <a:buAutoNum type="alphaUcPeriod"/>
            </a:pPr>
            <a:r>
              <a:rPr lang="en-US" sz="2000" dirty="0"/>
              <a:t>The coming glory - providence and predestination  (8:18-30)</a:t>
            </a:r>
          </a:p>
          <a:p>
            <a:pPr marL="982980" lvl="1" indent="-571500">
              <a:buFont typeface="+mj-lt"/>
              <a:buAutoNum type="alphaUcPeriod"/>
            </a:pPr>
            <a:r>
              <a:rPr lang="en-US" sz="2000" dirty="0"/>
              <a:t>God’s love for His people - Christians are more than conquerors (8:31-39)</a:t>
            </a:r>
          </a:p>
          <a:p>
            <a:pPr marL="982980" lvl="1" indent="-571500">
              <a:buFont typeface="+mj-lt"/>
              <a:buAutoNum type="alphaUcPeriod"/>
            </a:pPr>
            <a:endParaRPr lang="en-US" sz="2000" dirty="0"/>
          </a:p>
        </p:txBody>
      </p:sp>
    </p:spTree>
    <p:extLst>
      <p:ext uri="{BB962C8B-B14F-4D97-AF65-F5344CB8AC3E}">
        <p14:creationId xmlns:p14="http://schemas.microsoft.com/office/powerpoint/2010/main" val="1667549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904CCD-49A1-A442-8D47-B0E34058A5B2}"/>
              </a:ext>
            </a:extLst>
          </p:cNvPr>
          <p:cNvSpPr>
            <a:spLocks noGrp="1"/>
          </p:cNvSpPr>
          <p:nvPr>
            <p:ph idx="4294967295"/>
          </p:nvPr>
        </p:nvSpPr>
        <p:spPr>
          <a:xfrm>
            <a:off x="0" y="228600"/>
            <a:ext cx="9143999" cy="6400800"/>
          </a:xfrm>
        </p:spPr>
        <p:txBody>
          <a:bodyPr>
            <a:normAutofit/>
          </a:bodyPr>
          <a:lstStyle/>
          <a:p>
            <a:pPr marL="690372" indent="-571500">
              <a:buFont typeface="+mj-lt"/>
              <a:buAutoNum type="romanUcPeriod" startAt="4"/>
            </a:pPr>
            <a:r>
              <a:rPr lang="en-US" sz="2400" dirty="0"/>
              <a:t>Israel’s rejection of the gospel (9:1-11:36)</a:t>
            </a:r>
          </a:p>
          <a:p>
            <a:pPr marL="1248156" lvl="2" indent="-571500">
              <a:buFont typeface="+mj-lt"/>
              <a:buAutoNum type="alphaUcPeriod"/>
            </a:pPr>
            <a:r>
              <a:rPr lang="en-US" sz="2000" dirty="0"/>
              <a:t>God’s (Paul’s) love for Israel (9:1-5)</a:t>
            </a:r>
          </a:p>
          <a:p>
            <a:pPr marL="1248156" lvl="2" indent="-571500">
              <a:buFont typeface="+mj-lt"/>
              <a:buAutoNum type="alphaUcPeriod"/>
            </a:pPr>
            <a:r>
              <a:rPr lang="en-US" sz="2000" dirty="0"/>
              <a:t>Gods’ election of Israel  - God’s sovereignty (9:6-29)</a:t>
            </a:r>
          </a:p>
          <a:p>
            <a:pPr marL="1248156" lvl="2" indent="-571500">
              <a:buFont typeface="+mj-lt"/>
              <a:buAutoNum type="alphaUcPeriod"/>
            </a:pPr>
            <a:r>
              <a:rPr lang="en-US" sz="2000" dirty="0"/>
              <a:t>Israel and the gospel - w/o excuse (9:30-10:21)</a:t>
            </a:r>
          </a:p>
          <a:p>
            <a:pPr marL="1248156" lvl="2" indent="-571500">
              <a:buFont typeface="+mj-lt"/>
              <a:buAutoNum type="alphaUcPeriod"/>
            </a:pPr>
            <a:r>
              <a:rPr lang="en-US" sz="2000" dirty="0"/>
              <a:t>God has not rejected His people (11:1-36)</a:t>
            </a:r>
            <a:endParaRPr lang="en-US" sz="2800" dirty="0"/>
          </a:p>
          <a:p>
            <a:pPr marL="690372" indent="-571500">
              <a:buFont typeface="+mj-lt"/>
              <a:buAutoNum type="romanUcPeriod" startAt="4"/>
            </a:pPr>
            <a:r>
              <a:rPr lang="en-US" sz="2400" dirty="0"/>
              <a:t>Living the gospel (12:1-15:13)</a:t>
            </a:r>
          </a:p>
          <a:p>
            <a:pPr marL="1248156" lvl="2" indent="-571500">
              <a:buFont typeface="+mj-lt"/>
              <a:buAutoNum type="alphaUcPeriod"/>
            </a:pPr>
            <a:r>
              <a:rPr lang="en-US" sz="2000" dirty="0"/>
              <a:t>The transformed (12:1-2)</a:t>
            </a:r>
          </a:p>
          <a:p>
            <a:pPr marL="1248156" lvl="2" indent="-571500">
              <a:buFont typeface="+mj-lt"/>
              <a:buAutoNum type="alphaUcPeriod"/>
            </a:pPr>
            <a:r>
              <a:rPr lang="en-US" sz="2000" dirty="0"/>
              <a:t>Evidence of transformation - use of gifts (12:3-13:14)</a:t>
            </a:r>
          </a:p>
          <a:p>
            <a:pPr marL="1248156" lvl="2" indent="-571500">
              <a:buFont typeface="+mj-lt"/>
              <a:buAutoNum type="alphaUcPeriod"/>
            </a:pPr>
            <a:r>
              <a:rPr lang="en-US" sz="2000" dirty="0"/>
              <a:t>Conflict over food and special days (14:1-23)</a:t>
            </a:r>
          </a:p>
          <a:p>
            <a:pPr marL="1248156" lvl="2" indent="-571500">
              <a:buFont typeface="+mj-lt"/>
              <a:buAutoNum type="alphaUcPeriod"/>
            </a:pPr>
            <a:r>
              <a:rPr lang="en-US" sz="2000" dirty="0"/>
              <a:t>Christian liberty - Christ’s example (15:1-13)</a:t>
            </a:r>
          </a:p>
          <a:p>
            <a:pPr marL="690372" indent="-571500">
              <a:buFont typeface="+mj-lt"/>
              <a:buAutoNum type="romanUcPeriod" startAt="4"/>
            </a:pPr>
            <a:r>
              <a:rPr lang="en-US" sz="2400" dirty="0"/>
              <a:t>Conclusion (15:14-16:27)</a:t>
            </a:r>
          </a:p>
          <a:p>
            <a:pPr marL="1248156" lvl="2" indent="-571500">
              <a:buFont typeface="+mj-lt"/>
              <a:buAutoNum type="alphaUcPeriod"/>
            </a:pPr>
            <a:r>
              <a:rPr lang="en-US" sz="2000" dirty="0"/>
              <a:t>Paul’s missionary mandate (15:14-21)</a:t>
            </a:r>
          </a:p>
          <a:p>
            <a:pPr marL="1248156" lvl="2" indent="-571500">
              <a:buFont typeface="+mj-lt"/>
              <a:buAutoNum type="alphaUcPeriod"/>
            </a:pPr>
            <a:r>
              <a:rPr lang="en-US" sz="2000" dirty="0"/>
              <a:t>Paul’s travel plans (15:22-33)</a:t>
            </a:r>
          </a:p>
          <a:p>
            <a:pPr marL="1248156" lvl="2" indent="-571500">
              <a:buFont typeface="+mj-lt"/>
              <a:buAutoNum type="alphaUcPeriod"/>
            </a:pPr>
            <a:r>
              <a:rPr lang="en-US" sz="2000" dirty="0"/>
              <a:t>Closing remarks - personal remarks (16:1-24)</a:t>
            </a:r>
          </a:p>
          <a:p>
            <a:pPr marL="1248156" lvl="2" indent="-571500">
              <a:buFont typeface="+mj-lt"/>
              <a:buAutoNum type="alphaUcPeriod"/>
            </a:pPr>
            <a:r>
              <a:rPr lang="en-US" sz="2000" dirty="0"/>
              <a:t>Doxology (16:25-27)</a:t>
            </a:r>
          </a:p>
          <a:p>
            <a:pPr marL="690372" indent="-571500">
              <a:buFont typeface="+mj-lt"/>
              <a:buAutoNum type="romanUcPeriod" startAt="4"/>
            </a:pPr>
            <a:endParaRPr lang="en-US" sz="2800" dirty="0"/>
          </a:p>
        </p:txBody>
      </p:sp>
    </p:spTree>
    <p:extLst>
      <p:ext uri="{BB962C8B-B14F-4D97-AF65-F5344CB8AC3E}">
        <p14:creationId xmlns:p14="http://schemas.microsoft.com/office/powerpoint/2010/main" val="14526363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9A258-76AD-3F48-8A5B-E2B6E593B90A}"/>
              </a:ext>
            </a:extLst>
          </p:cNvPr>
          <p:cNvSpPr>
            <a:spLocks noGrp="1"/>
          </p:cNvSpPr>
          <p:nvPr>
            <p:ph type="title"/>
          </p:nvPr>
        </p:nvSpPr>
        <p:spPr>
          <a:xfrm>
            <a:off x="457200" y="144431"/>
            <a:ext cx="8229600" cy="1252728"/>
          </a:xfrm>
        </p:spPr>
        <p:txBody>
          <a:bodyPr>
            <a:normAutofit/>
          </a:bodyPr>
          <a:lstStyle/>
          <a:p>
            <a:r>
              <a:rPr lang="en-US" sz="4000" dirty="0"/>
              <a:t>Other key concepts in Romans </a:t>
            </a:r>
          </a:p>
        </p:txBody>
      </p:sp>
      <p:sp>
        <p:nvSpPr>
          <p:cNvPr id="3" name="Content Placeholder 2">
            <a:extLst>
              <a:ext uri="{FF2B5EF4-FFF2-40B4-BE49-F238E27FC236}">
                <a16:creationId xmlns:a16="http://schemas.microsoft.com/office/drawing/2014/main" id="{F0783531-5C17-A540-9968-E6FB3A5CEF1E}"/>
              </a:ext>
            </a:extLst>
          </p:cNvPr>
          <p:cNvSpPr>
            <a:spLocks noGrp="1"/>
          </p:cNvSpPr>
          <p:nvPr>
            <p:ph idx="1"/>
          </p:nvPr>
        </p:nvSpPr>
        <p:spPr>
          <a:xfrm>
            <a:off x="84459" y="1501047"/>
            <a:ext cx="8927339" cy="5461615"/>
          </a:xfrm>
        </p:spPr>
        <p:txBody>
          <a:bodyPr>
            <a:noAutofit/>
          </a:bodyPr>
          <a:lstStyle/>
          <a:p>
            <a:pPr marL="365760" indent="-457200">
              <a:lnSpc>
                <a:spcPts val="2000"/>
              </a:lnSpc>
              <a:buFont typeface="+mj-lt"/>
              <a:buAutoNum type="arabicPeriod"/>
            </a:pPr>
            <a:r>
              <a:rPr lang="en-US" sz="1900" b="1" dirty="0">
                <a:latin typeface="Arial" panose="020B0604020202020204" pitchFamily="34" charset="0"/>
                <a:cs typeface="Arial" panose="020B0604020202020204" pitchFamily="34" charset="0"/>
              </a:rPr>
              <a:t>1:18-20    		Understanding God through the creation</a:t>
            </a:r>
            <a:endParaRPr lang="en-US" sz="1900" b="1" dirty="0">
              <a:solidFill>
                <a:srgbClr val="002060"/>
              </a:solidFill>
              <a:latin typeface="Arial" panose="020B0604020202020204" pitchFamily="34" charset="0"/>
              <a:cs typeface="Arial" panose="020B0604020202020204" pitchFamily="34" charset="0"/>
            </a:endParaRPr>
          </a:p>
          <a:p>
            <a:pPr marL="365760" indent="-457200">
              <a:lnSpc>
                <a:spcPts val="2000"/>
              </a:lnSpc>
              <a:buFont typeface="+mj-lt"/>
              <a:buAutoNum type="arabicPeriod"/>
            </a:pPr>
            <a:r>
              <a:rPr lang="en-US" sz="1900" b="1" dirty="0">
                <a:latin typeface="Arial" panose="020B0604020202020204" pitchFamily="34" charset="0"/>
                <a:cs typeface="Arial" panose="020B0604020202020204" pitchFamily="34" charset="0"/>
              </a:rPr>
              <a:t>1:24-32   		Sin so great that God gave them up</a:t>
            </a:r>
          </a:p>
          <a:p>
            <a:pPr marL="365760" indent="-457200">
              <a:lnSpc>
                <a:spcPts val="2000"/>
              </a:lnSpc>
              <a:buFont typeface="+mj-lt"/>
              <a:buAutoNum type="arabicPeriod"/>
            </a:pPr>
            <a:r>
              <a:rPr lang="en-US" sz="1900" b="1" dirty="0">
                <a:latin typeface="Arial" panose="020B0604020202020204" pitchFamily="34" charset="0"/>
                <a:cs typeface="Arial" panose="020B0604020202020204" pitchFamily="34" charset="0"/>
              </a:rPr>
              <a:t>2:1-3    		Judgment on hypocrites </a:t>
            </a:r>
          </a:p>
          <a:p>
            <a:pPr marL="365760" indent="-457200">
              <a:lnSpc>
                <a:spcPts val="2000"/>
              </a:lnSpc>
              <a:buFont typeface="+mj-lt"/>
              <a:buAutoNum type="arabicPeriod"/>
            </a:pPr>
            <a:r>
              <a:rPr lang="en-US" sz="1900" b="1" dirty="0">
                <a:latin typeface="Arial" panose="020B0604020202020204" pitchFamily="34" charset="0"/>
                <a:cs typeface="Arial" panose="020B0604020202020204" pitchFamily="34" charset="0"/>
              </a:rPr>
              <a:t>3:20-24, 28   	Justification through faith and grace</a:t>
            </a:r>
          </a:p>
          <a:p>
            <a:pPr marL="365760" indent="-457200">
              <a:lnSpc>
                <a:spcPts val="2000"/>
              </a:lnSpc>
              <a:buFont typeface="+mj-lt"/>
              <a:buAutoNum type="arabicPeriod"/>
            </a:pPr>
            <a:r>
              <a:rPr lang="en-US" sz="1900" b="1" dirty="0">
                <a:latin typeface="Arial" panose="020B0604020202020204" pitchFamily="34" charset="0"/>
                <a:cs typeface="Arial" panose="020B0604020202020204" pitchFamily="34" charset="0"/>
              </a:rPr>
              <a:t>5:8-11  		Reconciled through the death of Christ </a:t>
            </a:r>
          </a:p>
          <a:p>
            <a:pPr marL="365760" indent="-457200">
              <a:lnSpc>
                <a:spcPts val="2000"/>
              </a:lnSpc>
              <a:buFont typeface="+mj-lt"/>
              <a:buAutoNum type="arabicPeriod"/>
            </a:pPr>
            <a:r>
              <a:rPr lang="en-US" sz="1900" b="1" dirty="0">
                <a:latin typeface="Arial" panose="020B0604020202020204" pitchFamily="34" charset="0"/>
                <a:cs typeface="Arial" panose="020B0604020202020204" pitchFamily="34" charset="0"/>
              </a:rPr>
              <a:t>5:18-19  		Through one man’s act </a:t>
            </a:r>
          </a:p>
          <a:p>
            <a:pPr marL="365760" indent="-457200">
              <a:lnSpc>
                <a:spcPts val="2000"/>
              </a:lnSpc>
              <a:buFont typeface="+mj-lt"/>
              <a:buAutoNum type="arabicPeriod"/>
            </a:pPr>
            <a:r>
              <a:rPr lang="en-US" sz="1900" b="1" dirty="0">
                <a:latin typeface="Arial" panose="020B0604020202020204" pitchFamily="34" charset="0"/>
                <a:cs typeface="Arial" panose="020B0604020202020204" pitchFamily="34" charset="0"/>
              </a:rPr>
              <a:t>6:8-11  		Died to sin; Alive to God</a:t>
            </a:r>
          </a:p>
          <a:p>
            <a:pPr marL="365760" indent="-457200">
              <a:lnSpc>
                <a:spcPts val="2000"/>
              </a:lnSpc>
              <a:buFont typeface="+mj-lt"/>
              <a:buAutoNum type="arabicPeriod"/>
            </a:pPr>
            <a:r>
              <a:rPr lang="en-US" sz="1900" b="1" dirty="0">
                <a:latin typeface="Arial" panose="020B0604020202020204" pitchFamily="34" charset="0"/>
                <a:cs typeface="Arial" panose="020B0604020202020204" pitchFamily="34" charset="0"/>
              </a:rPr>
              <a:t>6:1-2, 15-16  	Shall we sin so that grace may abound?</a:t>
            </a:r>
          </a:p>
          <a:p>
            <a:pPr marL="365760" indent="-457200">
              <a:lnSpc>
                <a:spcPts val="2000"/>
              </a:lnSpc>
              <a:buFont typeface="+mj-lt"/>
              <a:buAutoNum type="arabicPeriod"/>
            </a:pPr>
            <a:r>
              <a:rPr lang="en-US" sz="1900" b="1" dirty="0">
                <a:latin typeface="Arial" panose="020B0604020202020204" pitchFamily="34" charset="0"/>
                <a:cs typeface="Arial" panose="020B0604020202020204" pitchFamily="34" charset="0"/>
              </a:rPr>
              <a:t>7:7, 13   		Is the Law sin?</a:t>
            </a:r>
          </a:p>
          <a:p>
            <a:pPr marL="365760" indent="-457200">
              <a:lnSpc>
                <a:spcPts val="2000"/>
              </a:lnSpc>
              <a:buFont typeface="+mj-lt"/>
              <a:buAutoNum type="arabicPeriod"/>
            </a:pPr>
            <a:r>
              <a:rPr lang="en-US" sz="1900" b="1" dirty="0">
                <a:latin typeface="Arial" panose="020B0604020202020204" pitchFamily="34" charset="0"/>
                <a:cs typeface="Arial" panose="020B0604020202020204" pitchFamily="34" charset="0"/>
              </a:rPr>
              <a:t>7:14-21  		The nature of mankind</a:t>
            </a:r>
          </a:p>
          <a:p>
            <a:pPr marL="365760" indent="-457200">
              <a:lnSpc>
                <a:spcPts val="2000"/>
              </a:lnSpc>
              <a:buFont typeface="+mj-lt"/>
              <a:buAutoNum type="arabicPeriod"/>
            </a:pPr>
            <a:r>
              <a:rPr lang="en-US" sz="1900" b="1" dirty="0">
                <a:latin typeface="Arial" panose="020B0604020202020204" pitchFamily="34" charset="0"/>
                <a:cs typeface="Arial" panose="020B0604020202020204" pitchFamily="34" charset="0"/>
              </a:rPr>
              <a:t>7:24– 8:5    		Who will deliver us from this death?</a:t>
            </a:r>
          </a:p>
          <a:p>
            <a:pPr marL="365760" indent="-457200">
              <a:lnSpc>
                <a:spcPts val="2000"/>
              </a:lnSpc>
              <a:buFont typeface="+mj-lt"/>
              <a:buAutoNum type="arabicPeriod"/>
            </a:pPr>
            <a:r>
              <a:rPr lang="en-US" sz="1900" b="1" dirty="0">
                <a:latin typeface="Arial" panose="020B0604020202020204" pitchFamily="34" charset="0"/>
                <a:cs typeface="Arial" panose="020B0604020202020204" pitchFamily="34" charset="0"/>
              </a:rPr>
              <a:t>8:9-11,14-17,26-27   The Holy Spirit dwells in us</a:t>
            </a:r>
          </a:p>
          <a:p>
            <a:pPr marL="365760" indent="-457200">
              <a:lnSpc>
                <a:spcPts val="2000"/>
              </a:lnSpc>
              <a:buFont typeface="+mj-lt"/>
              <a:buAutoNum type="arabicPeriod"/>
            </a:pPr>
            <a:r>
              <a:rPr lang="en-US" sz="1900" b="1" dirty="0">
                <a:latin typeface="Arial" panose="020B0604020202020204" pitchFamily="34" charset="0"/>
                <a:cs typeface="Arial" panose="020B0604020202020204" pitchFamily="34" charset="0"/>
              </a:rPr>
              <a:t>8:31-33    		God is for us</a:t>
            </a:r>
          </a:p>
          <a:p>
            <a:pPr marL="365760" indent="-457200">
              <a:lnSpc>
                <a:spcPts val="2000"/>
              </a:lnSpc>
              <a:buFont typeface="+mj-lt"/>
              <a:buAutoNum type="arabicPeriod"/>
            </a:pPr>
            <a:r>
              <a:rPr lang="en-US" sz="1900" b="1" dirty="0">
                <a:latin typeface="Arial" panose="020B0604020202020204" pitchFamily="34" charset="0"/>
                <a:cs typeface="Arial" panose="020B0604020202020204" pitchFamily="34" charset="0"/>
              </a:rPr>
              <a:t>8:35,38-39   	The Love of God</a:t>
            </a:r>
          </a:p>
          <a:p>
            <a:pPr marL="365760" indent="-457200">
              <a:lnSpc>
                <a:spcPts val="2000"/>
              </a:lnSpc>
              <a:buFont typeface="+mj-lt"/>
              <a:buAutoNum type="arabicPeriod"/>
            </a:pPr>
            <a:r>
              <a:rPr lang="en-US" sz="1900" b="1" dirty="0">
                <a:latin typeface="Arial" panose="020B0604020202020204" pitchFamily="34" charset="0"/>
                <a:cs typeface="Arial" panose="020B0604020202020204" pitchFamily="34" charset="0"/>
              </a:rPr>
              <a:t>10:9-13    		Confession of faith in Christ</a:t>
            </a:r>
          </a:p>
          <a:p>
            <a:pPr marL="365760" indent="-457200">
              <a:lnSpc>
                <a:spcPts val="2000"/>
              </a:lnSpc>
              <a:buFont typeface="+mj-lt"/>
              <a:buAutoNum type="arabicPeriod"/>
            </a:pPr>
            <a:r>
              <a:rPr lang="en-US" sz="1900" b="1" dirty="0">
                <a:latin typeface="Arial" panose="020B0604020202020204" pitchFamily="34" charset="0"/>
                <a:cs typeface="Arial" panose="020B0604020202020204" pitchFamily="34" charset="0"/>
              </a:rPr>
              <a:t>12:4-8    		Functions in the church body</a:t>
            </a:r>
          </a:p>
          <a:p>
            <a:pPr marL="365760" indent="-457200">
              <a:lnSpc>
                <a:spcPts val="2000"/>
              </a:lnSpc>
              <a:buFont typeface="+mj-lt"/>
              <a:buAutoNum type="arabicPeriod"/>
            </a:pPr>
            <a:r>
              <a:rPr lang="en-US" sz="1900" b="1" dirty="0">
                <a:latin typeface="Arial" panose="020B0604020202020204" pitchFamily="34" charset="0"/>
                <a:cs typeface="Arial" panose="020B0604020202020204" pitchFamily="34" charset="0"/>
              </a:rPr>
              <a:t>12:10-21   		Christian characteristics</a:t>
            </a:r>
          </a:p>
          <a:p>
            <a:pPr marL="365760" indent="-457200">
              <a:lnSpc>
                <a:spcPts val="2000"/>
              </a:lnSpc>
              <a:buFont typeface="+mj-lt"/>
              <a:buAutoNum type="arabicPeriod"/>
            </a:pPr>
            <a:r>
              <a:rPr lang="en-US" sz="1900" b="1" dirty="0">
                <a:latin typeface="Arial" panose="020B0604020202020204" pitchFamily="34" charset="0"/>
                <a:cs typeface="Arial" panose="020B0604020202020204" pitchFamily="34" charset="0"/>
              </a:rPr>
              <a:t>13:1-7    		Subject to governing authorities</a:t>
            </a:r>
          </a:p>
          <a:p>
            <a:pPr marL="365760" indent="-457200">
              <a:lnSpc>
                <a:spcPts val="2000"/>
              </a:lnSpc>
              <a:buFont typeface="+mj-lt"/>
              <a:buAutoNum type="arabicPeriod"/>
            </a:pPr>
            <a:r>
              <a:rPr lang="en-US" sz="1900" b="1" dirty="0">
                <a:latin typeface="Arial" panose="020B0604020202020204" pitchFamily="34" charset="0"/>
                <a:cs typeface="Arial" panose="020B0604020202020204" pitchFamily="34" charset="0"/>
              </a:rPr>
              <a:t>14:1-7    		Respect differing opinions</a:t>
            </a:r>
          </a:p>
          <a:p>
            <a:pPr marL="365760" indent="-457200">
              <a:lnSpc>
                <a:spcPts val="2000"/>
              </a:lnSpc>
              <a:buFont typeface="+mj-lt"/>
              <a:buAutoNum type="arabicPeriod"/>
            </a:pPr>
            <a:r>
              <a:rPr lang="en-US" sz="1900" b="1" dirty="0">
                <a:latin typeface="Arial" panose="020B0604020202020204" pitchFamily="34" charset="0"/>
                <a:cs typeface="Arial" panose="020B0604020202020204" pitchFamily="34" charset="0"/>
              </a:rPr>
              <a:t>16:17-19    		Note and avoid those who cause divisions</a:t>
            </a:r>
          </a:p>
          <a:p>
            <a:pPr marL="633222" indent="-514350">
              <a:buFont typeface="+mj-lt"/>
              <a:buAutoNum type="arabicPeriod"/>
            </a:pPr>
            <a:endParaRPr lang="en-US" sz="1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10443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446DBEA-DECD-6D41-BE38-11CDCD29CE8E}"/>
              </a:ext>
            </a:extLst>
          </p:cNvPr>
          <p:cNvSpPr>
            <a:spLocks noGrp="1"/>
          </p:cNvSpPr>
          <p:nvPr>
            <p:ph type="title"/>
          </p:nvPr>
        </p:nvSpPr>
        <p:spPr>
          <a:xfrm>
            <a:off x="457200" y="155448"/>
            <a:ext cx="4191918" cy="825053"/>
          </a:xfrm>
        </p:spPr>
        <p:txBody>
          <a:bodyPr>
            <a:normAutofit/>
          </a:bodyPr>
          <a:lstStyle/>
          <a:p>
            <a:r>
              <a:rPr lang="en-US" sz="4000" dirty="0">
                <a:solidFill>
                  <a:srgbClr val="FFC000"/>
                </a:solidFill>
              </a:rPr>
              <a:t>Romans  1:18-20</a:t>
            </a:r>
          </a:p>
        </p:txBody>
      </p:sp>
      <p:sp>
        <p:nvSpPr>
          <p:cNvPr id="5" name="TextBox 4">
            <a:extLst>
              <a:ext uri="{FF2B5EF4-FFF2-40B4-BE49-F238E27FC236}">
                <a16:creationId xmlns:a16="http://schemas.microsoft.com/office/drawing/2014/main" id="{9073DE55-C866-8D47-8A26-FFE4FA6BD978}"/>
              </a:ext>
            </a:extLst>
          </p:cNvPr>
          <p:cNvSpPr txBox="1"/>
          <p:nvPr/>
        </p:nvSpPr>
        <p:spPr>
          <a:xfrm>
            <a:off x="231354" y="1600230"/>
            <a:ext cx="8527056" cy="2246769"/>
          </a:xfrm>
          <a:prstGeom prst="rect">
            <a:avLst/>
          </a:prstGeom>
          <a:noFill/>
          <a:ln w="57150">
            <a:solidFill>
              <a:srgbClr val="FF0000"/>
            </a:solidFill>
          </a:ln>
        </p:spPr>
        <p:txBody>
          <a:bodyPr wrap="square" rtlCol="0">
            <a:spAutoFit/>
          </a:bodyPr>
          <a:lstStyle/>
          <a:p>
            <a:r>
              <a:rPr lang="en-US" sz="2000" b="1" baseline="30000" dirty="0">
                <a:solidFill>
                  <a:srgbClr val="0070C0"/>
                </a:solidFill>
                <a:latin typeface="Arial" panose="020B0604020202020204" pitchFamily="34" charset="0"/>
                <a:cs typeface="Arial" panose="020B0604020202020204" pitchFamily="34" charset="0"/>
              </a:rPr>
              <a:t>18</a:t>
            </a:r>
            <a:r>
              <a:rPr lang="en-US" sz="2000" b="1" i="1" dirty="0">
                <a:solidFill>
                  <a:srgbClr val="002060"/>
                </a:solidFill>
                <a:latin typeface="Arial" panose="020B0604020202020204" pitchFamily="34" charset="0"/>
                <a:cs typeface="Arial" panose="020B0604020202020204" pitchFamily="34" charset="0"/>
              </a:rPr>
              <a:t>For the wrath of God is revealed from heaven against all ungodliness and unrighteousness of men, who suppress the truth in unrighteousness, </a:t>
            </a:r>
            <a:r>
              <a:rPr lang="en-US" sz="2000" b="1" baseline="30000" dirty="0">
                <a:solidFill>
                  <a:srgbClr val="0070C0"/>
                </a:solidFill>
                <a:latin typeface="Arial" panose="020B0604020202020204" pitchFamily="34" charset="0"/>
                <a:cs typeface="Arial" panose="020B0604020202020204" pitchFamily="34" charset="0"/>
              </a:rPr>
              <a:t>19</a:t>
            </a:r>
            <a:r>
              <a:rPr lang="en-US" sz="2000" b="1" i="1" dirty="0">
                <a:solidFill>
                  <a:srgbClr val="002060"/>
                </a:solidFill>
                <a:latin typeface="Arial" panose="020B0604020202020204" pitchFamily="34" charset="0"/>
                <a:cs typeface="Arial" panose="020B0604020202020204" pitchFamily="34" charset="0"/>
              </a:rPr>
              <a:t>because that which is known about God is evident within them; for God made it evident to them. </a:t>
            </a:r>
            <a:r>
              <a:rPr lang="en-US" sz="2000" b="1" baseline="30000" dirty="0">
                <a:solidFill>
                  <a:srgbClr val="0070C0"/>
                </a:solidFill>
                <a:latin typeface="Arial" panose="020B0604020202020204" pitchFamily="34" charset="0"/>
                <a:cs typeface="Arial" panose="020B0604020202020204" pitchFamily="34" charset="0"/>
              </a:rPr>
              <a:t>20</a:t>
            </a:r>
            <a:r>
              <a:rPr lang="en-US" sz="2000" b="1" i="1" dirty="0">
                <a:solidFill>
                  <a:srgbClr val="002060"/>
                </a:solidFill>
                <a:latin typeface="Arial" panose="020B0604020202020204" pitchFamily="34" charset="0"/>
                <a:cs typeface="Arial" panose="020B0604020202020204" pitchFamily="34" charset="0"/>
              </a:rPr>
              <a:t>For since the creation of the world His invisible attributes, His eternal power and divine nature, have been clearly seen, being understood through what has been made, so that they are without excuse.               </a:t>
            </a:r>
            <a:r>
              <a:rPr lang="en-US" b="1" dirty="0"/>
              <a:t>NASV</a:t>
            </a:r>
          </a:p>
        </p:txBody>
      </p:sp>
      <p:sp>
        <p:nvSpPr>
          <p:cNvPr id="3" name="TextBox 2"/>
          <p:cNvSpPr txBox="1"/>
          <p:nvPr/>
        </p:nvSpPr>
        <p:spPr>
          <a:xfrm>
            <a:off x="476970" y="4001742"/>
            <a:ext cx="8116187" cy="1015663"/>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“What has been made”  =  the creation  (i.e. everything)</a:t>
            </a:r>
          </a:p>
          <a:p>
            <a:r>
              <a:rPr lang="en-US" sz="2000" b="1" dirty="0">
                <a:latin typeface="Arial" panose="020B0604020202020204" pitchFamily="34" charset="0"/>
                <a:cs typeface="Arial" panose="020B0604020202020204" pitchFamily="34" charset="0"/>
              </a:rPr>
              <a:t>This clearly says we can understand the eternal power and very nature of God by studying the creation. </a:t>
            </a:r>
          </a:p>
        </p:txBody>
      </p:sp>
      <p:sp>
        <p:nvSpPr>
          <p:cNvPr id="9" name="TextBox 8"/>
          <p:cNvSpPr txBox="1"/>
          <p:nvPr/>
        </p:nvSpPr>
        <p:spPr>
          <a:xfrm>
            <a:off x="1081068" y="5050010"/>
            <a:ext cx="5944256" cy="400110"/>
          </a:xfrm>
          <a:prstGeom prst="rect">
            <a:avLst/>
          </a:prstGeom>
          <a:solidFill>
            <a:schemeClr val="accent1">
              <a:lumMod val="20000"/>
              <a:lumOff val="80000"/>
            </a:schemeClr>
          </a:solidFill>
          <a:ln w="38100">
            <a:solidFill>
              <a:srgbClr val="0070C0"/>
            </a:solidFill>
          </a:ln>
        </p:spPr>
        <p:txBody>
          <a:bodyPr wrap="none" rtlCol="0">
            <a:spAutoFit/>
          </a:bodyPr>
          <a:lstStyle/>
          <a:p>
            <a:r>
              <a:rPr lang="en-US" sz="2000" b="1" dirty="0">
                <a:latin typeface="Arial" panose="020B0604020202020204" pitchFamily="34" charset="0"/>
                <a:cs typeface="Arial" panose="020B0604020202020204" pitchFamily="34" charset="0"/>
              </a:rPr>
              <a:t>Seeking to understand the creation  =  Science </a:t>
            </a:r>
          </a:p>
        </p:txBody>
      </p:sp>
      <p:sp>
        <p:nvSpPr>
          <p:cNvPr id="10" name="TextBox 9"/>
          <p:cNvSpPr txBox="1"/>
          <p:nvPr/>
        </p:nvSpPr>
        <p:spPr>
          <a:xfrm>
            <a:off x="443004" y="5564565"/>
            <a:ext cx="8184118" cy="1015663"/>
          </a:xfrm>
          <a:prstGeom prst="rect">
            <a:avLst/>
          </a:prstGeom>
          <a:solidFill>
            <a:schemeClr val="bg1">
              <a:lumMod val="95000"/>
            </a:schemeClr>
          </a:solidFill>
          <a:ln>
            <a:solidFill>
              <a:schemeClr val="tx1"/>
            </a:solidFill>
          </a:ln>
        </p:spPr>
        <p:txBody>
          <a:bodyPr wrap="square" rtlCol="0">
            <a:spAutoFit/>
          </a:bodyPr>
          <a:lstStyle/>
          <a:p>
            <a:pPr algn="ctr"/>
            <a:r>
              <a:rPr lang="en-US" sz="2000" b="1" dirty="0">
                <a:latin typeface="Arial" panose="020B0604020202020204" pitchFamily="34" charset="0"/>
                <a:cs typeface="Arial" panose="020B0604020202020204" pitchFamily="34" charset="0"/>
              </a:rPr>
              <a:t>Science and the Bible are not enemies.  Both are from God.</a:t>
            </a:r>
          </a:p>
          <a:p>
            <a:pPr algn="ctr"/>
            <a:r>
              <a:rPr lang="en-US" sz="2000" b="1" dirty="0">
                <a:latin typeface="Arial" panose="020B0604020202020204" pitchFamily="34" charset="0"/>
                <a:cs typeface="Arial" panose="020B0604020202020204" pitchFamily="34" charset="0"/>
              </a:rPr>
              <a:t>If they appear to disagree it is because of human misinterpretation of one </a:t>
            </a:r>
            <a:r>
              <a:rPr lang="en-US" sz="2000" b="1" u="sng" dirty="0">
                <a:latin typeface="Arial" panose="020B0604020202020204" pitchFamily="34" charset="0"/>
                <a:cs typeface="Arial" panose="020B0604020202020204" pitchFamily="34" charset="0"/>
              </a:rPr>
              <a:t>or</a:t>
            </a:r>
            <a:r>
              <a:rPr lang="en-US" sz="2000" b="1" dirty="0">
                <a:latin typeface="Arial" panose="020B0604020202020204" pitchFamily="34" charset="0"/>
                <a:cs typeface="Arial" panose="020B0604020202020204" pitchFamily="34" charset="0"/>
              </a:rPr>
              <a:t> both of them.</a:t>
            </a:r>
          </a:p>
        </p:txBody>
      </p:sp>
      <p:sp>
        <p:nvSpPr>
          <p:cNvPr id="2" name="TextBox 1"/>
          <p:cNvSpPr txBox="1"/>
          <p:nvPr/>
        </p:nvSpPr>
        <p:spPr>
          <a:xfrm>
            <a:off x="465952" y="777627"/>
            <a:ext cx="8281441" cy="1200329"/>
          </a:xfrm>
          <a:prstGeom prst="rect">
            <a:avLst/>
          </a:prstGeom>
          <a:noFill/>
        </p:spPr>
        <p:txBody>
          <a:bodyPr wrap="square" rtlCol="0">
            <a:spAutoFit/>
          </a:bodyPr>
          <a:lstStyle/>
          <a:p>
            <a:r>
              <a:rPr lang="en-US" sz="3600" b="1" dirty="0">
                <a:solidFill>
                  <a:srgbClr val="FFC000"/>
                </a:solidFill>
                <a:latin typeface="+mj-lt"/>
                <a:cs typeface="Arial" panose="020B0604020202020204" pitchFamily="34" charset="0"/>
              </a:rPr>
              <a:t>Understanding God in Creation</a:t>
            </a:r>
          </a:p>
          <a:p>
            <a:endParaRPr lang="en-US" sz="3600" dirty="0">
              <a:solidFill>
                <a:srgbClr val="FFC000"/>
              </a:solidFill>
              <a:latin typeface="+mj-lt"/>
            </a:endParaRPr>
          </a:p>
        </p:txBody>
      </p:sp>
    </p:spTree>
    <p:extLst>
      <p:ext uri="{BB962C8B-B14F-4D97-AF65-F5344CB8AC3E}">
        <p14:creationId xmlns:p14="http://schemas.microsoft.com/office/powerpoint/2010/main" val="330105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animBg="1"/>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919CA87-5C48-9E40-876A-5EEC0EC88C85}"/>
              </a:ext>
            </a:extLst>
          </p:cNvPr>
          <p:cNvSpPr>
            <a:spLocks noGrp="1"/>
          </p:cNvSpPr>
          <p:nvPr>
            <p:ph idx="1"/>
          </p:nvPr>
        </p:nvSpPr>
        <p:spPr>
          <a:xfrm>
            <a:off x="2680935" y="1524001"/>
            <a:ext cx="6044419" cy="5229339"/>
          </a:xfrm>
        </p:spPr>
        <p:txBody>
          <a:bodyPr>
            <a:normAutofit fontScale="85000" lnSpcReduction="20000"/>
          </a:bodyPr>
          <a:lstStyle/>
          <a:p>
            <a:pPr marL="576072" indent="-457200">
              <a:buFont typeface="+mj-lt"/>
              <a:buAutoNum type="arabicPeriod"/>
            </a:pPr>
            <a:r>
              <a:rPr lang="en-US" sz="2100" dirty="0"/>
              <a:t>All unrighteousness</a:t>
            </a:r>
          </a:p>
          <a:p>
            <a:pPr marL="576072" indent="-457200">
              <a:buFont typeface="+mj-lt"/>
              <a:buAutoNum type="arabicPeriod"/>
            </a:pPr>
            <a:r>
              <a:rPr lang="en-US" sz="2100" dirty="0"/>
              <a:t>Sexual Immorality </a:t>
            </a:r>
          </a:p>
          <a:p>
            <a:pPr marL="576072" indent="-457200">
              <a:buFont typeface="+mj-lt"/>
              <a:buAutoNum type="arabicPeriod"/>
            </a:pPr>
            <a:r>
              <a:rPr lang="en-US" sz="2100" dirty="0"/>
              <a:t>Wickedness</a:t>
            </a:r>
          </a:p>
          <a:p>
            <a:pPr marL="576072" indent="-457200">
              <a:buFont typeface="+mj-lt"/>
              <a:buAutoNum type="arabicPeriod"/>
            </a:pPr>
            <a:r>
              <a:rPr lang="en-US" sz="2100" dirty="0"/>
              <a:t>Covetousness</a:t>
            </a:r>
          </a:p>
          <a:p>
            <a:pPr marL="576072" indent="-457200">
              <a:buFont typeface="+mj-lt"/>
              <a:buAutoNum type="arabicPeriod"/>
            </a:pPr>
            <a:r>
              <a:rPr lang="en-US" sz="2100" dirty="0"/>
              <a:t>Maliciousness</a:t>
            </a:r>
          </a:p>
          <a:p>
            <a:pPr marL="576072" indent="-457200">
              <a:buFont typeface="+mj-lt"/>
              <a:buAutoNum type="arabicPeriod"/>
            </a:pPr>
            <a:r>
              <a:rPr lang="en-US" sz="2100" dirty="0"/>
              <a:t>Full of envy</a:t>
            </a:r>
          </a:p>
          <a:p>
            <a:pPr marL="576072" indent="-457200">
              <a:buFont typeface="+mj-lt"/>
              <a:buAutoNum type="arabicPeriod"/>
            </a:pPr>
            <a:r>
              <a:rPr lang="en-US" sz="2100" dirty="0"/>
              <a:t>Murder</a:t>
            </a:r>
          </a:p>
          <a:p>
            <a:pPr marL="576072" indent="-457200">
              <a:buFont typeface="+mj-lt"/>
              <a:buAutoNum type="arabicPeriod"/>
            </a:pPr>
            <a:r>
              <a:rPr lang="en-US" sz="2100" dirty="0"/>
              <a:t>Strife</a:t>
            </a:r>
          </a:p>
          <a:p>
            <a:pPr marL="576072" indent="-457200">
              <a:buFont typeface="+mj-lt"/>
              <a:buAutoNum type="arabicPeriod"/>
            </a:pPr>
            <a:r>
              <a:rPr lang="en-US" sz="2100" dirty="0"/>
              <a:t>Deceit</a:t>
            </a:r>
          </a:p>
          <a:p>
            <a:pPr marL="576072" indent="-457200">
              <a:buFont typeface="+mj-lt"/>
              <a:buAutoNum type="arabicPeriod"/>
            </a:pPr>
            <a:r>
              <a:rPr lang="en-US" sz="2100" dirty="0"/>
              <a:t>Malignity</a:t>
            </a:r>
          </a:p>
          <a:p>
            <a:pPr marL="576072" indent="-457200">
              <a:buFont typeface="+mj-lt"/>
              <a:buAutoNum type="arabicPeriod"/>
            </a:pPr>
            <a:r>
              <a:rPr lang="en-US" sz="2100" dirty="0"/>
              <a:t>Whisperers </a:t>
            </a:r>
          </a:p>
          <a:p>
            <a:pPr marL="576072" indent="-457200">
              <a:buFont typeface="+mj-lt"/>
              <a:buAutoNum type="arabicPeriod"/>
            </a:pPr>
            <a:r>
              <a:rPr lang="en-US" sz="2100" dirty="0"/>
              <a:t>Backbiters</a:t>
            </a:r>
          </a:p>
          <a:p>
            <a:pPr marL="576072" indent="-457200">
              <a:buFont typeface="+mj-lt"/>
              <a:buAutoNum type="arabicPeriod"/>
            </a:pPr>
            <a:r>
              <a:rPr lang="en-US" sz="2100" dirty="0"/>
              <a:t>Haters of God</a:t>
            </a:r>
          </a:p>
          <a:p>
            <a:pPr marL="576072" indent="-457200">
              <a:buFont typeface="+mj-lt"/>
              <a:buAutoNum type="arabicPeriod"/>
            </a:pPr>
            <a:r>
              <a:rPr lang="en-US" sz="2100" dirty="0"/>
              <a:t>Violent  (Despiteful)</a:t>
            </a:r>
          </a:p>
          <a:p>
            <a:pPr marL="576072" indent="-457200">
              <a:buFont typeface="+mj-lt"/>
              <a:buAutoNum type="arabicPeriod"/>
            </a:pPr>
            <a:r>
              <a:rPr lang="en-US" sz="2100" dirty="0"/>
              <a:t>Proud</a:t>
            </a:r>
          </a:p>
          <a:p>
            <a:pPr marL="576072" indent="-457200">
              <a:buFont typeface="+mj-lt"/>
              <a:buAutoNum type="arabicPeriod"/>
            </a:pPr>
            <a:r>
              <a:rPr lang="en-US" sz="2100" dirty="0"/>
              <a:t>Boasters</a:t>
            </a:r>
          </a:p>
          <a:p>
            <a:pPr marL="576072" indent="-457200">
              <a:buFont typeface="+mj-lt"/>
              <a:buAutoNum type="arabicPeriod"/>
            </a:pPr>
            <a:r>
              <a:rPr lang="en-US" sz="2100" dirty="0"/>
              <a:t>Inventers of evil things</a:t>
            </a:r>
          </a:p>
          <a:p>
            <a:pPr marL="576072" indent="-457200">
              <a:buFont typeface="+mj-lt"/>
              <a:buAutoNum type="arabicPeriod"/>
            </a:pPr>
            <a:r>
              <a:rPr lang="en-US" sz="2100" dirty="0"/>
              <a:t>Disobedient to parents</a:t>
            </a:r>
          </a:p>
          <a:p>
            <a:pPr marL="576072" indent="-457200">
              <a:buFont typeface="+mj-lt"/>
              <a:buAutoNum type="arabicPeriod"/>
            </a:pPr>
            <a:r>
              <a:rPr lang="en-US" sz="2100" dirty="0"/>
              <a:t>Undiscerning  (Without understanding)</a:t>
            </a:r>
          </a:p>
          <a:p>
            <a:pPr marL="576072" indent="-457200">
              <a:buFont typeface="+mj-lt"/>
              <a:buAutoNum type="arabicPeriod"/>
            </a:pPr>
            <a:r>
              <a:rPr lang="en-US" sz="2100" dirty="0"/>
              <a:t>Untrustworthy  (Covenant breakers)</a:t>
            </a:r>
          </a:p>
          <a:p>
            <a:pPr marL="576072" indent="-457200">
              <a:buFont typeface="+mj-lt"/>
              <a:buAutoNum type="arabicPeriod"/>
            </a:pPr>
            <a:r>
              <a:rPr lang="en-US" sz="2100" dirty="0"/>
              <a:t>Unloving   (Without natural infection)</a:t>
            </a:r>
          </a:p>
          <a:p>
            <a:pPr marL="576072" indent="-457200">
              <a:buFont typeface="+mj-lt"/>
              <a:buAutoNum type="arabicPeriod"/>
            </a:pPr>
            <a:r>
              <a:rPr lang="en-US" sz="2100" dirty="0"/>
              <a:t>Unforgiving  (Implacable)</a:t>
            </a:r>
          </a:p>
          <a:p>
            <a:pPr marL="576072" indent="-457200">
              <a:buFont typeface="+mj-lt"/>
              <a:buAutoNum type="arabicPeriod"/>
            </a:pPr>
            <a:r>
              <a:rPr lang="en-US" sz="2100" dirty="0"/>
              <a:t>Unmerciful</a:t>
            </a:r>
          </a:p>
          <a:p>
            <a:endParaRPr lang="en-US" sz="4200" dirty="0"/>
          </a:p>
          <a:p>
            <a:endParaRPr lang="en-US" dirty="0"/>
          </a:p>
        </p:txBody>
      </p:sp>
      <p:sp>
        <p:nvSpPr>
          <p:cNvPr id="3" name="Content Placeholder 2">
            <a:extLst>
              <a:ext uri="{FF2B5EF4-FFF2-40B4-BE49-F238E27FC236}">
                <a16:creationId xmlns:a16="http://schemas.microsoft.com/office/drawing/2014/main" id="{1ECDBC69-0165-D04B-A8B9-BED4854143E3}"/>
              </a:ext>
            </a:extLst>
          </p:cNvPr>
          <p:cNvSpPr>
            <a:spLocks noGrp="1"/>
          </p:cNvSpPr>
          <p:nvPr>
            <p:ph type="body" sz="half" idx="2"/>
          </p:nvPr>
        </p:nvSpPr>
        <p:spPr>
          <a:xfrm>
            <a:off x="46872" y="1676400"/>
            <a:ext cx="2523744" cy="5029200"/>
          </a:xfrm>
        </p:spPr>
        <p:txBody>
          <a:bodyPr>
            <a:normAutofit lnSpcReduction="10000"/>
          </a:bodyPr>
          <a:lstStyle/>
          <a:p>
            <a:pPr marL="633222" indent="-514350">
              <a:buFont typeface="+mj-lt"/>
              <a:buAutoNum type="arabicPeriod"/>
            </a:pPr>
            <a:r>
              <a:rPr lang="en-US" sz="2200" b="1" i="1" dirty="0">
                <a:solidFill>
                  <a:srgbClr val="002060"/>
                </a:solidFill>
              </a:rPr>
              <a:t>God gave them up to uncleanness </a:t>
            </a:r>
            <a:r>
              <a:rPr lang="en-US" sz="2200" dirty="0"/>
              <a:t>(1:24-25)</a:t>
            </a:r>
          </a:p>
          <a:p>
            <a:pPr marL="633222" indent="-514350">
              <a:buFont typeface="+mj-lt"/>
              <a:buAutoNum type="arabicPeriod"/>
            </a:pPr>
            <a:endParaRPr lang="en-US" sz="2200" dirty="0"/>
          </a:p>
          <a:p>
            <a:pPr marL="633222" indent="-514350">
              <a:buFont typeface="+mj-lt"/>
              <a:buAutoNum type="arabicPeriod"/>
            </a:pPr>
            <a:r>
              <a:rPr lang="en-US" sz="2200" b="1" i="1" dirty="0">
                <a:solidFill>
                  <a:srgbClr val="002060"/>
                </a:solidFill>
              </a:rPr>
              <a:t>God gave them up to vile passions (dishonor) </a:t>
            </a:r>
            <a:r>
              <a:rPr lang="en-US" sz="2200" dirty="0"/>
              <a:t>(1:26-27)</a:t>
            </a:r>
          </a:p>
          <a:p>
            <a:pPr marL="633222" indent="-514350">
              <a:buFont typeface="+mj-lt"/>
              <a:buAutoNum type="arabicPeriod"/>
            </a:pPr>
            <a:endParaRPr lang="en-US" sz="2200" dirty="0"/>
          </a:p>
          <a:p>
            <a:pPr marL="633222" indent="-514350">
              <a:buFont typeface="+mj-lt"/>
              <a:buAutoNum type="arabicPeriod"/>
            </a:pPr>
            <a:r>
              <a:rPr lang="en-US" sz="2200" b="1" i="1" dirty="0">
                <a:solidFill>
                  <a:srgbClr val="002060"/>
                </a:solidFill>
              </a:rPr>
              <a:t>God gave them up to a debased (reprobate) mind </a:t>
            </a:r>
            <a:r>
              <a:rPr lang="en-US" sz="2200" dirty="0"/>
              <a:t>(1:28-32)</a:t>
            </a:r>
          </a:p>
          <a:p>
            <a:pPr marL="1191006" lvl="2" indent="-514350">
              <a:buFont typeface="+mj-lt"/>
              <a:buAutoNum type="romanLcPeriod"/>
            </a:pPr>
            <a:endParaRPr lang="en-US" sz="1600" dirty="0"/>
          </a:p>
          <a:p>
            <a:pPr marL="925830" lvl="1" indent="-514350">
              <a:buFont typeface="+mj-lt"/>
              <a:buAutoNum type="alphaUcPeriod"/>
            </a:pPr>
            <a:endParaRPr lang="en-US" sz="2000" dirty="0"/>
          </a:p>
          <a:p>
            <a:pPr marL="633222" indent="-514350">
              <a:buFont typeface="+mj-lt"/>
              <a:buAutoNum type="arabicPeriod"/>
            </a:pPr>
            <a:endParaRPr lang="en-US" sz="2400" dirty="0"/>
          </a:p>
        </p:txBody>
      </p:sp>
      <p:sp>
        <p:nvSpPr>
          <p:cNvPr id="7" name="TextBox 6">
            <a:extLst>
              <a:ext uri="{FF2B5EF4-FFF2-40B4-BE49-F238E27FC236}">
                <a16:creationId xmlns:a16="http://schemas.microsoft.com/office/drawing/2014/main" id="{BC54A005-DCF4-A64F-8EB6-D1E05FD28330}"/>
              </a:ext>
            </a:extLst>
          </p:cNvPr>
          <p:cNvSpPr txBox="1"/>
          <p:nvPr/>
        </p:nvSpPr>
        <p:spPr>
          <a:xfrm>
            <a:off x="3218350" y="327323"/>
            <a:ext cx="4702777" cy="1077218"/>
          </a:xfrm>
          <a:prstGeom prst="rect">
            <a:avLst/>
          </a:prstGeom>
          <a:noFill/>
        </p:spPr>
        <p:txBody>
          <a:bodyPr wrap="square" rtlCol="0">
            <a:spAutoFit/>
          </a:bodyPr>
          <a:lstStyle/>
          <a:p>
            <a:r>
              <a:rPr lang="en-US" sz="3200" b="1" dirty="0">
                <a:solidFill>
                  <a:schemeClr val="accent1"/>
                </a:solidFill>
              </a:rPr>
              <a:t>Examples  in  1:29-31</a:t>
            </a:r>
          </a:p>
          <a:p>
            <a:r>
              <a:rPr lang="en-US" sz="3200" b="1" dirty="0">
                <a:solidFill>
                  <a:schemeClr val="accent1"/>
                </a:solidFill>
              </a:rPr>
              <a:t>Being filled with . . .</a:t>
            </a:r>
          </a:p>
        </p:txBody>
      </p:sp>
      <p:sp>
        <p:nvSpPr>
          <p:cNvPr id="8" name="TextBox 7">
            <a:extLst>
              <a:ext uri="{FF2B5EF4-FFF2-40B4-BE49-F238E27FC236}">
                <a16:creationId xmlns:a16="http://schemas.microsoft.com/office/drawing/2014/main" id="{9467FC91-7E85-7046-8F45-B6AABF5D78D8}"/>
              </a:ext>
            </a:extLst>
          </p:cNvPr>
          <p:cNvSpPr txBox="1"/>
          <p:nvPr/>
        </p:nvSpPr>
        <p:spPr>
          <a:xfrm>
            <a:off x="5277078" y="1626510"/>
            <a:ext cx="3635568" cy="430887"/>
          </a:xfrm>
          <a:prstGeom prst="rect">
            <a:avLst/>
          </a:prstGeom>
          <a:noFill/>
          <a:ln w="38100">
            <a:solidFill>
              <a:srgbClr val="FF0000"/>
            </a:solidFill>
          </a:ln>
        </p:spPr>
        <p:txBody>
          <a:bodyPr wrap="square" rtlCol="0">
            <a:spAutoFit/>
          </a:bodyPr>
          <a:lstStyle/>
          <a:p>
            <a:r>
              <a:rPr lang="en-US" sz="2200" b="1" dirty="0">
                <a:latin typeface="Arial" panose="020B0604020202020204" pitchFamily="34" charset="0"/>
                <a:cs typeface="Arial" panose="020B0604020202020204" pitchFamily="34" charset="0"/>
              </a:rPr>
              <a:t>Where does this all start?</a:t>
            </a:r>
          </a:p>
        </p:txBody>
      </p:sp>
      <p:sp>
        <p:nvSpPr>
          <p:cNvPr id="9" name="Title 4">
            <a:extLst>
              <a:ext uri="{FF2B5EF4-FFF2-40B4-BE49-F238E27FC236}">
                <a16:creationId xmlns:a16="http://schemas.microsoft.com/office/drawing/2014/main" id="{D532726E-E704-8D43-93B7-414DD5A521C3}"/>
              </a:ext>
            </a:extLst>
          </p:cNvPr>
          <p:cNvSpPr txBox="1">
            <a:spLocks/>
          </p:cNvSpPr>
          <p:nvPr/>
        </p:nvSpPr>
        <p:spPr>
          <a:xfrm>
            <a:off x="110169" y="154238"/>
            <a:ext cx="2633031" cy="1270621"/>
          </a:xfrm>
          <a:prstGeom prst="rect">
            <a:avLst/>
          </a:prstGeom>
        </p:spPr>
        <p:txBody>
          <a:bodyPr vert="horz" lIns="73152" rIns="45720" bIns="0" rtlCol="0" anchor="b">
            <a:noAutofit/>
            <a:scene3d>
              <a:camera prst="orthographicFront"/>
              <a:lightRig rig="threePt" dir="t">
                <a:rot lat="0" lon="0" rev="4800000"/>
              </a:lightRig>
            </a:scene3d>
            <a:sp3d prstMaterial="matte"/>
          </a:bodyPr>
          <a:lstStyle>
            <a:lvl1pPr algn="l" rtl="0" eaLnBrk="1" latinLnBrk="0" hangingPunct="1">
              <a:spcBef>
                <a:spcPct val="0"/>
              </a:spcBef>
              <a:buNone/>
              <a:defRPr kumimoji="0" sz="2000" b="0" kern="1200">
                <a:solidFill>
                  <a:schemeClr val="accent1">
                    <a:satMod val="150000"/>
                  </a:schemeClr>
                </a:solidFill>
                <a:effectLst/>
                <a:latin typeface="+mj-lt"/>
                <a:ea typeface="+mj-ea"/>
                <a:cs typeface="+mj-cs"/>
              </a:defRPr>
            </a:lvl1pPr>
            <a:extLst/>
          </a:lstStyle>
          <a:p>
            <a:pPr algn="ctr"/>
            <a:r>
              <a:rPr lang="en-US" sz="3400" b="1" dirty="0"/>
              <a:t>Rom  1:24-32</a:t>
            </a:r>
          </a:p>
          <a:p>
            <a:pPr algn="ctr"/>
            <a:r>
              <a:rPr lang="en-US" sz="2800" b="1" dirty="0"/>
              <a:t>Three Sad Statements</a:t>
            </a:r>
          </a:p>
        </p:txBody>
      </p:sp>
      <p:sp>
        <p:nvSpPr>
          <p:cNvPr id="10" name="TextBox 9">
            <a:extLst>
              <a:ext uri="{FF2B5EF4-FFF2-40B4-BE49-F238E27FC236}">
                <a16:creationId xmlns:a16="http://schemas.microsoft.com/office/drawing/2014/main" id="{9467FC91-7E85-7046-8F45-B6AABF5D78D8}"/>
              </a:ext>
            </a:extLst>
          </p:cNvPr>
          <p:cNvSpPr txBox="1"/>
          <p:nvPr/>
        </p:nvSpPr>
        <p:spPr>
          <a:xfrm>
            <a:off x="5651653" y="3906910"/>
            <a:ext cx="3294042" cy="1107996"/>
          </a:xfrm>
          <a:prstGeom prst="rect">
            <a:avLst/>
          </a:prstGeom>
          <a:noFill/>
          <a:ln w="38100">
            <a:solidFill>
              <a:srgbClr val="FF0000"/>
            </a:solidFill>
          </a:ln>
        </p:spPr>
        <p:txBody>
          <a:bodyPr wrap="square" rtlCol="0">
            <a:spAutoFit/>
          </a:bodyPr>
          <a:lstStyle/>
          <a:p>
            <a:r>
              <a:rPr lang="en-US" sz="2200" b="1" dirty="0">
                <a:latin typeface="Arial" panose="020B0604020202020204" pitchFamily="34" charset="0"/>
                <a:cs typeface="Arial" panose="020B0604020202020204" pitchFamily="34" charset="0"/>
              </a:rPr>
              <a:t>They first fail to glorify God or give thanks!  This leads to sin.</a:t>
            </a:r>
          </a:p>
        </p:txBody>
      </p:sp>
      <p:sp>
        <p:nvSpPr>
          <p:cNvPr id="11" name="TextBox 10">
            <a:extLst>
              <a:ext uri="{FF2B5EF4-FFF2-40B4-BE49-F238E27FC236}">
                <a16:creationId xmlns:a16="http://schemas.microsoft.com/office/drawing/2014/main" id="{9467FC91-7E85-7046-8F45-B6AABF5D78D8}"/>
              </a:ext>
            </a:extLst>
          </p:cNvPr>
          <p:cNvSpPr txBox="1"/>
          <p:nvPr/>
        </p:nvSpPr>
        <p:spPr>
          <a:xfrm>
            <a:off x="5034707" y="2242293"/>
            <a:ext cx="3899971" cy="1477328"/>
          </a:xfrm>
          <a:prstGeom prst="rect">
            <a:avLst/>
          </a:prstGeom>
          <a:noFill/>
          <a:ln w="38100">
            <a:solidFill>
              <a:srgbClr val="0070C0"/>
            </a:solidFill>
          </a:ln>
        </p:spPr>
        <p:txBody>
          <a:bodyPr wrap="square" rtlCol="0">
            <a:spAutoFit/>
          </a:bodyPr>
          <a:lstStyle/>
          <a:p>
            <a:r>
              <a:rPr lang="en-US" b="1" dirty="0">
                <a:latin typeface="Arial" panose="020B0604020202020204" pitchFamily="34" charset="0"/>
                <a:cs typeface="Arial" panose="020B0604020202020204" pitchFamily="34" charset="0"/>
              </a:rPr>
              <a:t>1:21  </a:t>
            </a:r>
            <a:r>
              <a:rPr lang="en-US" b="1" i="1" dirty="0">
                <a:solidFill>
                  <a:srgbClr val="002060"/>
                </a:solidFill>
                <a:latin typeface="Arial" panose="020B0604020202020204" pitchFamily="34" charset="0"/>
                <a:cs typeface="Arial" panose="020B0604020202020204" pitchFamily="34" charset="0"/>
              </a:rPr>
              <a:t>. . . although they knew God, they did not glorify Him as God, nor were thankful, but became futile in their thoughts, and their foolish hearts were darkened.</a:t>
            </a:r>
          </a:p>
        </p:txBody>
      </p:sp>
      <p:sp>
        <p:nvSpPr>
          <p:cNvPr id="12" name="TextBox 11">
            <a:extLst>
              <a:ext uri="{FF2B5EF4-FFF2-40B4-BE49-F238E27FC236}">
                <a16:creationId xmlns:a16="http://schemas.microsoft.com/office/drawing/2014/main" id="{9467FC91-7E85-7046-8F45-B6AABF5D78D8}"/>
              </a:ext>
            </a:extLst>
          </p:cNvPr>
          <p:cNvSpPr txBox="1"/>
          <p:nvPr/>
        </p:nvSpPr>
        <p:spPr>
          <a:xfrm>
            <a:off x="7028759" y="5170943"/>
            <a:ext cx="1949985" cy="923330"/>
          </a:xfrm>
          <a:prstGeom prst="rect">
            <a:avLst/>
          </a:prstGeom>
          <a:noFill/>
          <a:ln w="38100">
            <a:solidFill>
              <a:srgbClr val="0070C0"/>
            </a:solidFill>
          </a:ln>
        </p:spPr>
        <p:txBody>
          <a:bodyPr wrap="square" rtlCol="0">
            <a:spAutoFit/>
          </a:bodyPr>
          <a:lstStyle/>
          <a:p>
            <a:r>
              <a:rPr lang="en-US" b="1" dirty="0">
                <a:latin typeface="Arial" panose="020B0604020202020204" pitchFamily="34" charset="0"/>
                <a:cs typeface="Arial" panose="020B0604020202020204" pitchFamily="34" charset="0"/>
              </a:rPr>
              <a:t>1:22  </a:t>
            </a:r>
            <a:r>
              <a:rPr lang="en-US" b="1" i="1" dirty="0">
                <a:solidFill>
                  <a:srgbClr val="002060"/>
                </a:solidFill>
                <a:latin typeface="Arial" panose="020B0604020202020204" pitchFamily="34" charset="0"/>
                <a:cs typeface="Arial" panose="020B0604020202020204" pitchFamily="34" charset="0"/>
              </a:rPr>
              <a:t>Professing to be wise, they became fools</a:t>
            </a:r>
          </a:p>
        </p:txBody>
      </p:sp>
    </p:spTree>
    <p:extLst>
      <p:ext uri="{BB962C8B-B14F-4D97-AF65-F5344CB8AC3E}">
        <p14:creationId xmlns:p14="http://schemas.microsoft.com/office/powerpoint/2010/main" val="534850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7800" y="117693"/>
            <a:ext cx="2057400" cy="674030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Matthew</a:t>
            </a:r>
          </a:p>
          <a:p>
            <a:r>
              <a:rPr lang="en-US" sz="1600" b="1" dirty="0">
                <a:latin typeface="Arial" panose="020B0604020202020204" pitchFamily="34" charset="0"/>
                <a:cs typeface="Arial" panose="020B0604020202020204" pitchFamily="34" charset="0"/>
              </a:rPr>
              <a:t>Mark</a:t>
            </a:r>
          </a:p>
          <a:p>
            <a:r>
              <a:rPr lang="en-US" sz="1600" b="1"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solidFill>
                  <a:srgbClr val="FF0000"/>
                </a:solidFill>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89"/>
            <a:ext cx="3094828" cy="747137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James	          	50 AD	</a:t>
            </a:r>
          </a:p>
          <a:p>
            <a:r>
              <a:rPr lang="en-US" sz="1600" b="1" dirty="0">
                <a:latin typeface="Arial" panose="020B0604020202020204" pitchFamily="34" charset="0"/>
                <a:cs typeface="Arial" panose="020B0604020202020204" pitchFamily="34" charset="0"/>
              </a:rPr>
              <a:t>Mark		50 AD</a:t>
            </a:r>
          </a:p>
          <a:p>
            <a:r>
              <a:rPr lang="en-US" sz="1600" b="1" dirty="0">
                <a:latin typeface="Arial" panose="020B0604020202020204" pitchFamily="34" charset="0"/>
                <a:cs typeface="Arial" panose="020B0604020202020204" pitchFamily="34" charset="0"/>
              </a:rPr>
              <a:t>1 Thessalonians	52 AD</a:t>
            </a:r>
          </a:p>
          <a:p>
            <a:r>
              <a:rPr lang="en-US" sz="1600" b="1" dirty="0">
                <a:latin typeface="Arial" panose="020B0604020202020204" pitchFamily="34" charset="0"/>
                <a:cs typeface="Arial" panose="020B0604020202020204" pitchFamily="34" charset="0"/>
              </a:rPr>
              <a:t>2 Thessalonians	52 AD</a:t>
            </a:r>
          </a:p>
          <a:p>
            <a:r>
              <a:rPr lang="en-US" sz="1600" b="1" dirty="0">
                <a:latin typeface="Arial" panose="020B0604020202020204" pitchFamily="34" charset="0"/>
                <a:cs typeface="Arial" panose="020B0604020202020204" pitchFamily="34" charset="0"/>
              </a:rPr>
              <a:t>1 Corinthians	57 AD</a:t>
            </a:r>
          </a:p>
          <a:p>
            <a:r>
              <a:rPr lang="en-US" sz="1600" b="1" dirty="0">
                <a:latin typeface="Arial" panose="020B0604020202020204" pitchFamily="34" charset="0"/>
                <a:cs typeface="Arial" panose="020B0604020202020204" pitchFamily="34" charset="0"/>
              </a:rPr>
              <a:t>2 Corinthians	57 AD</a:t>
            </a:r>
          </a:p>
          <a:p>
            <a:r>
              <a:rPr lang="en-US" sz="1600" b="1" dirty="0">
                <a:latin typeface="Arial" panose="020B0604020202020204" pitchFamily="34" charset="0"/>
                <a:cs typeface="Arial" panose="020B0604020202020204" pitchFamily="34" charset="0"/>
              </a:rPr>
              <a:t>Galatians	58 AD</a:t>
            </a:r>
          </a:p>
          <a:p>
            <a:r>
              <a:rPr lang="en-US" sz="1600" b="1" u="sng" dirty="0">
                <a:solidFill>
                  <a:srgbClr val="FF0000"/>
                </a:solidFill>
                <a:latin typeface="Arial" panose="020B0604020202020204" pitchFamily="34" charset="0"/>
                <a:cs typeface="Arial" panose="020B0604020202020204" pitchFamily="34" charset="0"/>
              </a:rPr>
              <a:t>Romans</a:t>
            </a:r>
            <a:r>
              <a:rPr lang="en-US" sz="1600" b="1" dirty="0">
                <a:latin typeface="Arial" panose="020B0604020202020204" pitchFamily="34" charset="0"/>
                <a:cs typeface="Arial" panose="020B0604020202020204" pitchFamily="34" charset="0"/>
              </a:rPr>
              <a:t>		58 AD</a:t>
            </a:r>
          </a:p>
          <a:p>
            <a:r>
              <a:rPr lang="en-US" sz="1600" b="1" dirty="0">
                <a:latin typeface="Arial" panose="020B0604020202020204" pitchFamily="34" charset="0"/>
                <a:cs typeface="Arial" panose="020B0604020202020204" pitchFamily="34" charset="0"/>
              </a:rPr>
              <a:t>Matthew		58 AD</a:t>
            </a:r>
          </a:p>
          <a:p>
            <a:r>
              <a:rPr lang="en-US" sz="1600" b="1" dirty="0">
                <a:latin typeface="Arial" panose="020B0604020202020204" pitchFamily="34" charset="0"/>
                <a:cs typeface="Arial" panose="020B0604020202020204" pitchFamily="34" charset="0"/>
              </a:rPr>
              <a:t>Luke		58 AD</a:t>
            </a:r>
          </a:p>
          <a:p>
            <a:r>
              <a:rPr lang="en-US" sz="1600" b="1" dirty="0">
                <a:latin typeface="Arial" panose="020B0604020202020204" pitchFamily="34" charset="0"/>
                <a:cs typeface="Arial" panose="020B0604020202020204" pitchFamily="34" charset="0"/>
              </a:rPr>
              <a:t>Acts		62 AD</a:t>
            </a:r>
          </a:p>
          <a:p>
            <a:r>
              <a:rPr lang="en-US" sz="1600" b="1" dirty="0">
                <a:latin typeface="Arial" panose="020B0604020202020204" pitchFamily="34" charset="0"/>
                <a:cs typeface="Arial" panose="020B0604020202020204" pitchFamily="34" charset="0"/>
              </a:rPr>
              <a:t>Philippians	62 AD</a:t>
            </a:r>
          </a:p>
          <a:p>
            <a:r>
              <a:rPr lang="en-US" sz="1600" b="1" dirty="0">
                <a:latin typeface="Arial" panose="020B0604020202020204" pitchFamily="34" charset="0"/>
                <a:cs typeface="Arial" panose="020B0604020202020204" pitchFamily="34" charset="0"/>
              </a:rPr>
              <a:t>Philemon	62 AD</a:t>
            </a:r>
          </a:p>
          <a:p>
            <a:r>
              <a:rPr lang="en-US" sz="1600" b="1" dirty="0">
                <a:latin typeface="Arial" panose="020B0604020202020204" pitchFamily="34" charset="0"/>
                <a:cs typeface="Arial" panose="020B0604020202020204" pitchFamily="34" charset="0"/>
              </a:rPr>
              <a:t>Colossians	62 AD</a:t>
            </a:r>
          </a:p>
          <a:p>
            <a:r>
              <a:rPr lang="en-US" sz="1600" b="1" dirty="0">
                <a:latin typeface="Arial" panose="020B0604020202020204" pitchFamily="34" charset="0"/>
                <a:cs typeface="Arial" panose="020B0604020202020204" pitchFamily="34" charset="0"/>
              </a:rPr>
              <a:t>Ephesians	62 AD</a:t>
            </a:r>
          </a:p>
          <a:p>
            <a:r>
              <a:rPr lang="en-US" sz="1600" b="1" dirty="0">
                <a:latin typeface="Arial" panose="020B0604020202020204" pitchFamily="34" charset="0"/>
                <a:cs typeface="Arial" panose="020B0604020202020204" pitchFamily="34" charset="0"/>
              </a:rPr>
              <a:t>1 Peter		65 AD</a:t>
            </a:r>
          </a:p>
          <a:p>
            <a:r>
              <a:rPr lang="en-US" sz="1600" b="1" dirty="0">
                <a:latin typeface="Arial" panose="020B0604020202020204" pitchFamily="34" charset="0"/>
                <a:cs typeface="Arial" panose="020B0604020202020204" pitchFamily="34" charset="0"/>
              </a:rPr>
              <a:t>2 Peter 		67 AD</a:t>
            </a:r>
          </a:p>
          <a:p>
            <a:r>
              <a:rPr lang="en-US" sz="1600" b="1" dirty="0">
                <a:latin typeface="Arial" panose="020B0604020202020204" pitchFamily="34" charset="0"/>
                <a:cs typeface="Arial" panose="020B0604020202020204" pitchFamily="34" charset="0"/>
              </a:rPr>
              <a:t>Jude 		67 AD</a:t>
            </a:r>
          </a:p>
          <a:p>
            <a:r>
              <a:rPr lang="en-US" sz="1600" b="1" dirty="0">
                <a:latin typeface="Arial" panose="020B0604020202020204" pitchFamily="34" charset="0"/>
                <a:cs typeface="Arial" panose="020B0604020202020204" pitchFamily="34" charset="0"/>
              </a:rPr>
              <a:t>Titus		67 AD</a:t>
            </a:r>
          </a:p>
          <a:p>
            <a:r>
              <a:rPr lang="en-US" sz="1600" b="1" dirty="0">
                <a:latin typeface="Arial" panose="020B0604020202020204" pitchFamily="34" charset="0"/>
                <a:cs typeface="Arial" panose="020B0604020202020204" pitchFamily="34" charset="0"/>
              </a:rPr>
              <a:t>1 Timothy	67 AD</a:t>
            </a:r>
          </a:p>
          <a:p>
            <a:r>
              <a:rPr lang="en-US" sz="1600" b="1" dirty="0">
                <a:latin typeface="Arial" panose="020B0604020202020204" pitchFamily="34" charset="0"/>
                <a:cs typeface="Arial" panose="020B0604020202020204" pitchFamily="34" charset="0"/>
              </a:rPr>
              <a:t>2 Timothy	68 AD</a:t>
            </a:r>
          </a:p>
          <a:p>
            <a:r>
              <a:rPr lang="en-US" sz="1600" b="1" dirty="0">
                <a:latin typeface="Arial" panose="020B0604020202020204" pitchFamily="34" charset="0"/>
                <a:cs typeface="Arial" panose="020B0604020202020204" pitchFamily="34" charset="0"/>
              </a:rPr>
              <a:t>Hebrews		69 AD</a:t>
            </a:r>
          </a:p>
          <a:p>
            <a:r>
              <a:rPr lang="en-US" sz="1600" b="1" dirty="0">
                <a:latin typeface="Arial" panose="020B0604020202020204" pitchFamily="34" charset="0"/>
                <a:cs typeface="Arial" panose="020B0604020202020204" pitchFamily="34" charset="0"/>
              </a:rPr>
              <a:t>John (Gospel)	85 AD</a:t>
            </a:r>
          </a:p>
          <a:p>
            <a:r>
              <a:rPr lang="en-US" sz="1600" b="1" dirty="0">
                <a:latin typeface="Arial" panose="020B0604020202020204" pitchFamily="34" charset="0"/>
                <a:cs typeface="Arial" panose="020B0604020202020204" pitchFamily="34" charset="0"/>
              </a:rPr>
              <a:t>1 John		85 AD</a:t>
            </a:r>
          </a:p>
          <a:p>
            <a:r>
              <a:rPr lang="en-US" sz="1600" b="1" dirty="0">
                <a:latin typeface="Arial" panose="020B0604020202020204" pitchFamily="34" charset="0"/>
                <a:cs typeface="Arial" panose="020B0604020202020204" pitchFamily="34" charset="0"/>
              </a:rPr>
              <a:t>2 John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4572000"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spTree>
    <p:extLst>
      <p:ext uri="{BB962C8B-B14F-4D97-AF65-F5344CB8AC3E}">
        <p14:creationId xmlns:p14="http://schemas.microsoft.com/office/powerpoint/2010/main" val="29569304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32726E-E704-8D43-93B7-414DD5A521C3}"/>
              </a:ext>
            </a:extLst>
          </p:cNvPr>
          <p:cNvSpPr>
            <a:spLocks noGrp="1"/>
          </p:cNvSpPr>
          <p:nvPr>
            <p:ph type="title"/>
          </p:nvPr>
        </p:nvSpPr>
        <p:spPr>
          <a:xfrm>
            <a:off x="457200" y="64264"/>
            <a:ext cx="4522424" cy="762000"/>
          </a:xfrm>
        </p:spPr>
        <p:txBody>
          <a:bodyPr>
            <a:normAutofit/>
          </a:bodyPr>
          <a:lstStyle/>
          <a:p>
            <a:r>
              <a:rPr lang="en-US" sz="4000" dirty="0"/>
              <a:t>Romans 2:1-3</a:t>
            </a:r>
          </a:p>
        </p:txBody>
      </p:sp>
      <p:sp>
        <p:nvSpPr>
          <p:cNvPr id="11" name="TextBox 10">
            <a:extLst>
              <a:ext uri="{FF2B5EF4-FFF2-40B4-BE49-F238E27FC236}">
                <a16:creationId xmlns:a16="http://schemas.microsoft.com/office/drawing/2014/main" id="{9073DE55-C866-8D47-8A26-FFE4FA6BD978}"/>
              </a:ext>
            </a:extLst>
          </p:cNvPr>
          <p:cNvSpPr txBox="1"/>
          <p:nvPr/>
        </p:nvSpPr>
        <p:spPr>
          <a:xfrm>
            <a:off x="231353" y="1600230"/>
            <a:ext cx="8747394" cy="2246769"/>
          </a:xfrm>
          <a:prstGeom prst="rect">
            <a:avLst/>
          </a:prstGeom>
          <a:noFill/>
          <a:ln w="57150">
            <a:solidFill>
              <a:srgbClr val="FF0000"/>
            </a:solidFill>
          </a:ln>
        </p:spPr>
        <p:txBody>
          <a:bodyPr wrap="square" rtlCol="0">
            <a:spAutoFit/>
          </a:bodyPr>
          <a:lstStyle/>
          <a:p>
            <a:r>
              <a:rPr lang="en-US" sz="2000" b="1" baseline="30000" dirty="0">
                <a:solidFill>
                  <a:srgbClr val="0070C0"/>
                </a:solidFill>
                <a:latin typeface="Arial" panose="020B0604020202020204" pitchFamily="34" charset="0"/>
                <a:cs typeface="Arial" panose="020B0604020202020204" pitchFamily="34" charset="0"/>
              </a:rPr>
              <a:t>1</a:t>
            </a:r>
            <a:r>
              <a:rPr lang="en-US" sz="2000" b="1" i="1" dirty="0">
                <a:solidFill>
                  <a:srgbClr val="002060"/>
                </a:solidFill>
                <a:latin typeface="Arial" panose="020B0604020202020204" pitchFamily="34" charset="0"/>
                <a:cs typeface="Arial" panose="020B0604020202020204" pitchFamily="34" charset="0"/>
              </a:rPr>
              <a:t>Therefore you are inexcusable, O man, whoever you are who judge, for in whatever you judge another you condemn yourself; for you who judge practice the same things. </a:t>
            </a:r>
            <a:r>
              <a:rPr lang="en-US" sz="2200" b="1" baseline="30000" dirty="0">
                <a:solidFill>
                  <a:srgbClr val="0070C0"/>
                </a:solidFill>
                <a:latin typeface="Arial" panose="020B0604020202020204" pitchFamily="34" charset="0"/>
                <a:cs typeface="Arial" panose="020B0604020202020204" pitchFamily="34" charset="0"/>
              </a:rPr>
              <a:t>2</a:t>
            </a:r>
            <a:r>
              <a:rPr lang="en-US" sz="2000" b="1" i="1" dirty="0">
                <a:solidFill>
                  <a:srgbClr val="002060"/>
                </a:solidFill>
                <a:latin typeface="Arial" panose="020B0604020202020204" pitchFamily="34" charset="0"/>
                <a:cs typeface="Arial" panose="020B0604020202020204" pitchFamily="34" charset="0"/>
              </a:rPr>
              <a:t>But we know that the judgment of God is according to truth against those who practice such things. </a:t>
            </a:r>
            <a:r>
              <a:rPr lang="en-US" sz="2200" b="1" baseline="30000" dirty="0">
                <a:solidFill>
                  <a:srgbClr val="0070C0"/>
                </a:solidFill>
                <a:latin typeface="Arial" panose="020B0604020202020204" pitchFamily="34" charset="0"/>
                <a:cs typeface="Arial" panose="020B0604020202020204" pitchFamily="34" charset="0"/>
              </a:rPr>
              <a:t>3</a:t>
            </a:r>
            <a:r>
              <a:rPr lang="en-US" sz="2000" b="1" i="1" dirty="0">
                <a:solidFill>
                  <a:srgbClr val="002060"/>
                </a:solidFill>
                <a:latin typeface="Arial" panose="020B0604020202020204" pitchFamily="34" charset="0"/>
                <a:cs typeface="Arial" panose="020B0604020202020204" pitchFamily="34" charset="0"/>
              </a:rPr>
              <a:t>And do you think this, O man, you who judge those practicing such things, and doing the same, that you will escape the judgment of God?             								</a:t>
            </a:r>
            <a:r>
              <a:rPr lang="en-US" b="1" dirty="0"/>
              <a:t>NKJV</a:t>
            </a:r>
          </a:p>
        </p:txBody>
      </p:sp>
      <p:sp>
        <p:nvSpPr>
          <p:cNvPr id="12" name="TextBox 11"/>
          <p:cNvSpPr txBox="1"/>
          <p:nvPr/>
        </p:nvSpPr>
        <p:spPr>
          <a:xfrm>
            <a:off x="231353" y="4244996"/>
            <a:ext cx="8494006" cy="1323439"/>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These verses pronounce a righteous judgment on hypocrites who accuse others of actions that they themselves do.  Jesus said: </a:t>
            </a:r>
            <a:r>
              <a:rPr lang="en-US" sz="2000" b="1" i="1" dirty="0">
                <a:solidFill>
                  <a:srgbClr val="002060"/>
                </a:solidFill>
                <a:latin typeface="Arial" panose="020B0604020202020204" pitchFamily="34" charset="0"/>
                <a:cs typeface="Arial" panose="020B0604020202020204" pitchFamily="34" charset="0"/>
              </a:rPr>
              <a:t>"Judge not, that you be not judged.” </a:t>
            </a:r>
            <a:r>
              <a:rPr lang="en-US" sz="2000" b="1" dirty="0">
                <a:latin typeface="Arial" panose="020B0604020202020204" pitchFamily="34" charset="0"/>
                <a:cs typeface="Arial" panose="020B0604020202020204" pitchFamily="34" charset="0"/>
              </a:rPr>
              <a:t>(Matt 7:1) and Paul elaborates on this here.</a:t>
            </a:r>
          </a:p>
        </p:txBody>
      </p:sp>
      <p:sp>
        <p:nvSpPr>
          <p:cNvPr id="6" name="Title 4">
            <a:extLst>
              <a:ext uri="{FF2B5EF4-FFF2-40B4-BE49-F238E27FC236}">
                <a16:creationId xmlns:a16="http://schemas.microsoft.com/office/drawing/2014/main" id="{D532726E-E704-8D43-93B7-414DD5A521C3}"/>
              </a:ext>
            </a:extLst>
          </p:cNvPr>
          <p:cNvSpPr txBox="1">
            <a:spLocks/>
          </p:cNvSpPr>
          <p:nvPr/>
        </p:nvSpPr>
        <p:spPr>
          <a:xfrm>
            <a:off x="444344" y="679378"/>
            <a:ext cx="6342046" cy="762000"/>
          </a:xfrm>
          <a:prstGeom prst="rect">
            <a:avLst/>
          </a:prstGeom>
        </p:spPr>
        <p:txBody>
          <a:bodyPr vert="horz" lIns="91440" rIns="45720" rtlCol="0" anchor="ctr">
            <a:no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3600" dirty="0">
                <a:cs typeface="Arial" panose="020B0604020202020204" pitchFamily="34" charset="0"/>
              </a:rPr>
              <a:t>Judgment on Hypocrites</a:t>
            </a:r>
            <a:endParaRPr lang="en-US" sz="3600" dirty="0"/>
          </a:p>
        </p:txBody>
      </p:sp>
    </p:spTree>
    <p:extLst>
      <p:ext uri="{BB962C8B-B14F-4D97-AF65-F5344CB8AC3E}">
        <p14:creationId xmlns:p14="http://schemas.microsoft.com/office/powerpoint/2010/main" val="24173480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32726E-E704-8D43-93B7-414DD5A521C3}"/>
              </a:ext>
            </a:extLst>
          </p:cNvPr>
          <p:cNvSpPr>
            <a:spLocks noGrp="1"/>
          </p:cNvSpPr>
          <p:nvPr>
            <p:ph type="title"/>
          </p:nvPr>
        </p:nvSpPr>
        <p:spPr>
          <a:xfrm>
            <a:off x="457200" y="119349"/>
            <a:ext cx="5436824" cy="684882"/>
          </a:xfrm>
        </p:spPr>
        <p:txBody>
          <a:bodyPr>
            <a:noAutofit/>
          </a:bodyPr>
          <a:lstStyle/>
          <a:p>
            <a:r>
              <a:rPr lang="en-US" sz="4000" dirty="0"/>
              <a:t>Romans 3:20-24, 28</a:t>
            </a:r>
          </a:p>
        </p:txBody>
      </p:sp>
      <p:sp>
        <p:nvSpPr>
          <p:cNvPr id="11" name="TextBox 10">
            <a:extLst>
              <a:ext uri="{FF2B5EF4-FFF2-40B4-BE49-F238E27FC236}">
                <a16:creationId xmlns:a16="http://schemas.microsoft.com/office/drawing/2014/main" id="{9073DE55-C866-8D47-8A26-FFE4FA6BD978}"/>
              </a:ext>
            </a:extLst>
          </p:cNvPr>
          <p:cNvSpPr txBox="1"/>
          <p:nvPr/>
        </p:nvSpPr>
        <p:spPr>
          <a:xfrm>
            <a:off x="231353" y="1600230"/>
            <a:ext cx="8747394" cy="2554545"/>
          </a:xfrm>
          <a:prstGeom prst="rect">
            <a:avLst/>
          </a:prstGeom>
          <a:noFill/>
          <a:ln w="57150">
            <a:solidFill>
              <a:srgbClr val="FF0000"/>
            </a:solidFill>
          </a:ln>
        </p:spPr>
        <p:txBody>
          <a:bodyPr wrap="square" rtlCol="0">
            <a:spAutoFit/>
          </a:bodyPr>
          <a:lstStyle/>
          <a:p>
            <a:r>
              <a:rPr lang="en-US" sz="2000" b="1" baseline="30000" dirty="0">
                <a:solidFill>
                  <a:srgbClr val="0070C0"/>
                </a:solidFill>
                <a:latin typeface="Arial" panose="020B0604020202020204" pitchFamily="34" charset="0"/>
                <a:cs typeface="Arial" panose="020B0604020202020204" pitchFamily="34" charset="0"/>
              </a:rPr>
              <a:t>20</a:t>
            </a:r>
            <a:r>
              <a:rPr lang="en-US" sz="2000" b="1" i="1" dirty="0">
                <a:solidFill>
                  <a:srgbClr val="002060"/>
                </a:solidFill>
                <a:latin typeface="Arial" panose="020B0604020202020204" pitchFamily="34" charset="0"/>
                <a:cs typeface="Arial" panose="020B0604020202020204" pitchFamily="34" charset="0"/>
              </a:rPr>
              <a:t>Therefore by the deeds of the law no flesh will be justified in His sight, for by the law is the knowledge of sin.  </a:t>
            </a:r>
            <a:r>
              <a:rPr lang="en-US" sz="2200" b="1" baseline="30000" dirty="0">
                <a:solidFill>
                  <a:srgbClr val="0070C0"/>
                </a:solidFill>
                <a:latin typeface="Arial" panose="020B0604020202020204" pitchFamily="34" charset="0"/>
                <a:cs typeface="Arial" panose="020B0604020202020204" pitchFamily="34" charset="0"/>
              </a:rPr>
              <a:t>21</a:t>
            </a:r>
            <a:r>
              <a:rPr lang="en-US" sz="2000" b="1" i="1" dirty="0">
                <a:solidFill>
                  <a:srgbClr val="002060"/>
                </a:solidFill>
                <a:latin typeface="Arial" panose="020B0604020202020204" pitchFamily="34" charset="0"/>
                <a:cs typeface="Arial" panose="020B0604020202020204" pitchFamily="34" charset="0"/>
              </a:rPr>
              <a:t>But now the righteousness of God apart from the law is revealed, being witnessed by the Law and the Prophets,</a:t>
            </a:r>
            <a:r>
              <a:rPr lang="en-US" sz="2200" b="1" baseline="30000" dirty="0">
                <a:solidFill>
                  <a:srgbClr val="0070C0"/>
                </a:solidFill>
                <a:latin typeface="Arial" panose="020B0604020202020204" pitchFamily="34" charset="0"/>
                <a:cs typeface="Arial" panose="020B0604020202020204" pitchFamily="34" charset="0"/>
              </a:rPr>
              <a:t> 22</a:t>
            </a:r>
            <a:r>
              <a:rPr lang="en-US" sz="2000" b="1" i="1" dirty="0">
                <a:solidFill>
                  <a:srgbClr val="002060"/>
                </a:solidFill>
                <a:latin typeface="Arial" panose="020B0604020202020204" pitchFamily="34" charset="0"/>
                <a:cs typeface="Arial" panose="020B0604020202020204" pitchFamily="34" charset="0"/>
              </a:rPr>
              <a:t>even the righteousness of God, through faith in Jesus Christ, to all and on all who believe. For there is no difference; </a:t>
            </a:r>
            <a:r>
              <a:rPr lang="en-US" sz="2200" b="1" baseline="30000" dirty="0">
                <a:solidFill>
                  <a:srgbClr val="0070C0"/>
                </a:solidFill>
                <a:latin typeface="Arial" panose="020B0604020202020204" pitchFamily="34" charset="0"/>
                <a:cs typeface="Arial" panose="020B0604020202020204" pitchFamily="34" charset="0"/>
              </a:rPr>
              <a:t>23</a:t>
            </a:r>
            <a:r>
              <a:rPr lang="en-US" sz="2000" b="1" i="1" dirty="0">
                <a:solidFill>
                  <a:srgbClr val="002060"/>
                </a:solidFill>
                <a:latin typeface="Arial" panose="020B0604020202020204" pitchFamily="34" charset="0"/>
                <a:cs typeface="Arial" panose="020B0604020202020204" pitchFamily="34" charset="0"/>
              </a:rPr>
              <a:t>for all have sinned and fall short of the glory of God,</a:t>
            </a:r>
          </a:p>
          <a:p>
            <a:r>
              <a:rPr lang="en-US" sz="2200" b="1" baseline="30000" dirty="0">
                <a:solidFill>
                  <a:srgbClr val="0070C0"/>
                </a:solidFill>
                <a:latin typeface="Arial" panose="020B0604020202020204" pitchFamily="34" charset="0"/>
                <a:cs typeface="Arial" panose="020B0604020202020204" pitchFamily="34" charset="0"/>
              </a:rPr>
              <a:t>24</a:t>
            </a:r>
            <a:r>
              <a:rPr lang="en-US" sz="2000" b="1" i="1" dirty="0">
                <a:solidFill>
                  <a:srgbClr val="002060"/>
                </a:solidFill>
                <a:latin typeface="Arial" panose="020B0604020202020204" pitchFamily="34" charset="0"/>
                <a:cs typeface="Arial" panose="020B0604020202020204" pitchFamily="34" charset="0"/>
              </a:rPr>
              <a:t>being justified freely by His grace through the redemption that is in Christ Jesus.          						</a:t>
            </a:r>
            <a:r>
              <a:rPr lang="en-US" b="1" dirty="0"/>
              <a:t>NKJV</a:t>
            </a:r>
          </a:p>
        </p:txBody>
      </p:sp>
      <p:sp>
        <p:nvSpPr>
          <p:cNvPr id="12" name="TextBox 11"/>
          <p:cNvSpPr txBox="1"/>
          <p:nvPr/>
        </p:nvSpPr>
        <p:spPr>
          <a:xfrm>
            <a:off x="165251" y="4286256"/>
            <a:ext cx="8747394" cy="1323439"/>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All have sinned and  the Law cannot justify them because no one can keep the Law perfectly.  It is the grace of God through the sacrifice of Jesus Christ that provides the justification.  And that grace is accessed through our faith in Him.  Paul concludes:</a:t>
            </a:r>
          </a:p>
        </p:txBody>
      </p:sp>
      <p:sp>
        <p:nvSpPr>
          <p:cNvPr id="6" name="TextBox 5">
            <a:extLst>
              <a:ext uri="{FF2B5EF4-FFF2-40B4-BE49-F238E27FC236}">
                <a16:creationId xmlns:a16="http://schemas.microsoft.com/office/drawing/2014/main" id="{9073DE55-C866-8D47-8A26-FFE4FA6BD978}"/>
              </a:ext>
            </a:extLst>
          </p:cNvPr>
          <p:cNvSpPr txBox="1"/>
          <p:nvPr/>
        </p:nvSpPr>
        <p:spPr>
          <a:xfrm>
            <a:off x="295617" y="5687098"/>
            <a:ext cx="8478194" cy="707886"/>
          </a:xfrm>
          <a:prstGeom prst="rect">
            <a:avLst/>
          </a:prstGeom>
          <a:noFill/>
          <a:ln w="57150">
            <a:solidFill>
              <a:srgbClr val="FF0000"/>
            </a:solidFill>
          </a:ln>
        </p:spPr>
        <p:txBody>
          <a:bodyPr wrap="square" rtlCol="0">
            <a:spAutoFit/>
          </a:bodyPr>
          <a:lstStyle/>
          <a:p>
            <a:r>
              <a:rPr lang="en-US" sz="2000" b="1" baseline="30000" dirty="0">
                <a:solidFill>
                  <a:srgbClr val="0070C0"/>
                </a:solidFill>
                <a:latin typeface="Arial" panose="020B0604020202020204" pitchFamily="34" charset="0"/>
                <a:cs typeface="Arial" panose="020B0604020202020204" pitchFamily="34" charset="0"/>
              </a:rPr>
              <a:t>28</a:t>
            </a:r>
            <a:r>
              <a:rPr lang="en-US" sz="2000" b="1" i="1" dirty="0">
                <a:solidFill>
                  <a:srgbClr val="002060"/>
                </a:solidFill>
                <a:latin typeface="Arial" panose="020B0604020202020204" pitchFamily="34" charset="0"/>
                <a:cs typeface="Arial" panose="020B0604020202020204" pitchFamily="34" charset="0"/>
              </a:rPr>
              <a:t>Therefore we conclude that a man is justified by faith apart from the deeds of the law.					</a:t>
            </a:r>
            <a:endParaRPr lang="en-US" b="1" dirty="0"/>
          </a:p>
        </p:txBody>
      </p:sp>
      <p:sp>
        <p:nvSpPr>
          <p:cNvPr id="7" name="Title 4">
            <a:extLst>
              <a:ext uri="{FF2B5EF4-FFF2-40B4-BE49-F238E27FC236}">
                <a16:creationId xmlns:a16="http://schemas.microsoft.com/office/drawing/2014/main" id="{D532726E-E704-8D43-93B7-414DD5A521C3}"/>
              </a:ext>
            </a:extLst>
          </p:cNvPr>
          <p:cNvSpPr txBox="1">
            <a:spLocks/>
          </p:cNvSpPr>
          <p:nvPr/>
        </p:nvSpPr>
        <p:spPr>
          <a:xfrm>
            <a:off x="422310" y="638978"/>
            <a:ext cx="8214913" cy="769350"/>
          </a:xfrm>
          <a:prstGeom prst="rect">
            <a:avLst/>
          </a:prstGeom>
        </p:spPr>
        <p:txBody>
          <a:bodyPr vert="horz" lIns="91440" rIns="45720" rtlCol="0" anchor="ctr">
            <a:normAutofit fontScale="975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3600" dirty="0">
                <a:cs typeface="Arial" panose="020B0604020202020204" pitchFamily="34" charset="0"/>
              </a:rPr>
              <a:t>Justification through Faith and Grace</a:t>
            </a:r>
            <a:endParaRPr lang="en-US" sz="3600" dirty="0"/>
          </a:p>
        </p:txBody>
      </p:sp>
    </p:spTree>
    <p:extLst>
      <p:ext uri="{BB962C8B-B14F-4D97-AF65-F5344CB8AC3E}">
        <p14:creationId xmlns:p14="http://schemas.microsoft.com/office/powerpoint/2010/main" val="1288573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32726E-E704-8D43-93B7-414DD5A521C3}"/>
              </a:ext>
            </a:extLst>
          </p:cNvPr>
          <p:cNvSpPr>
            <a:spLocks noGrp="1"/>
          </p:cNvSpPr>
          <p:nvPr>
            <p:ph type="title"/>
          </p:nvPr>
        </p:nvSpPr>
        <p:spPr>
          <a:xfrm>
            <a:off x="324996" y="152400"/>
            <a:ext cx="4258019" cy="706916"/>
          </a:xfrm>
        </p:spPr>
        <p:txBody>
          <a:bodyPr>
            <a:normAutofit/>
          </a:bodyPr>
          <a:lstStyle/>
          <a:p>
            <a:r>
              <a:rPr lang="en-US" sz="4000" dirty="0"/>
              <a:t>Romans 5:8-11</a:t>
            </a:r>
          </a:p>
        </p:txBody>
      </p:sp>
      <p:sp>
        <p:nvSpPr>
          <p:cNvPr id="11" name="TextBox 10">
            <a:extLst>
              <a:ext uri="{FF2B5EF4-FFF2-40B4-BE49-F238E27FC236}">
                <a16:creationId xmlns:a16="http://schemas.microsoft.com/office/drawing/2014/main" id="{9073DE55-C866-8D47-8A26-FFE4FA6BD978}"/>
              </a:ext>
            </a:extLst>
          </p:cNvPr>
          <p:cNvSpPr txBox="1"/>
          <p:nvPr/>
        </p:nvSpPr>
        <p:spPr>
          <a:xfrm>
            <a:off x="231353" y="1600230"/>
            <a:ext cx="8747394" cy="2554545"/>
          </a:xfrm>
          <a:prstGeom prst="rect">
            <a:avLst/>
          </a:prstGeom>
          <a:noFill/>
          <a:ln w="57150">
            <a:solidFill>
              <a:srgbClr val="FF0000"/>
            </a:solidFill>
          </a:ln>
        </p:spPr>
        <p:txBody>
          <a:bodyPr wrap="square" rtlCol="0">
            <a:spAutoFit/>
          </a:bodyPr>
          <a:lstStyle/>
          <a:p>
            <a:r>
              <a:rPr lang="en-US" sz="2000" b="1" baseline="30000" dirty="0">
                <a:solidFill>
                  <a:srgbClr val="0070C0"/>
                </a:solidFill>
                <a:latin typeface="Arial" panose="020B0604020202020204" pitchFamily="34" charset="0"/>
                <a:cs typeface="Arial" panose="020B0604020202020204" pitchFamily="34" charset="0"/>
              </a:rPr>
              <a:t>8</a:t>
            </a:r>
            <a:r>
              <a:rPr lang="en-US" sz="2000" b="1" i="1" dirty="0">
                <a:solidFill>
                  <a:srgbClr val="002060"/>
                </a:solidFill>
                <a:latin typeface="Arial" panose="020B0604020202020204" pitchFamily="34" charset="0"/>
                <a:cs typeface="Arial" panose="020B0604020202020204" pitchFamily="34" charset="0"/>
              </a:rPr>
              <a:t>But God demonstrates His own love toward us, in that while we were still sinners, Christ died for us.  </a:t>
            </a:r>
            <a:r>
              <a:rPr lang="en-US" sz="2200" b="1" baseline="30000" dirty="0">
                <a:solidFill>
                  <a:srgbClr val="0070C0"/>
                </a:solidFill>
                <a:latin typeface="Arial" panose="020B0604020202020204" pitchFamily="34" charset="0"/>
                <a:cs typeface="Arial" panose="020B0604020202020204" pitchFamily="34" charset="0"/>
              </a:rPr>
              <a:t>9</a:t>
            </a:r>
            <a:r>
              <a:rPr lang="en-US" sz="2000" b="1" i="1" dirty="0">
                <a:solidFill>
                  <a:srgbClr val="002060"/>
                </a:solidFill>
                <a:latin typeface="Arial" panose="020B0604020202020204" pitchFamily="34" charset="0"/>
                <a:cs typeface="Arial" panose="020B0604020202020204" pitchFamily="34" charset="0"/>
              </a:rPr>
              <a:t>Much more then, having now been justified by His blood, we shall be saved from wrath through Him.  </a:t>
            </a:r>
            <a:r>
              <a:rPr lang="en-US" sz="2200" b="1" baseline="30000" dirty="0">
                <a:solidFill>
                  <a:srgbClr val="0070C0"/>
                </a:solidFill>
                <a:latin typeface="Arial" panose="020B0604020202020204" pitchFamily="34" charset="0"/>
                <a:cs typeface="Arial" panose="020B0604020202020204" pitchFamily="34" charset="0"/>
              </a:rPr>
              <a:t>10</a:t>
            </a:r>
            <a:r>
              <a:rPr lang="en-US" sz="2000" b="1" i="1" dirty="0">
                <a:solidFill>
                  <a:srgbClr val="002060"/>
                </a:solidFill>
                <a:latin typeface="Arial" panose="020B0604020202020204" pitchFamily="34" charset="0"/>
                <a:cs typeface="Arial" panose="020B0604020202020204" pitchFamily="34" charset="0"/>
              </a:rPr>
              <a:t>For if when we were enemies we were reconciled to God through the death of His Son, much more, having been reconciled, we shall be saved by His life.  </a:t>
            </a:r>
            <a:r>
              <a:rPr lang="en-US" sz="2200" b="1" baseline="30000" dirty="0">
                <a:solidFill>
                  <a:srgbClr val="0070C0"/>
                </a:solidFill>
                <a:latin typeface="Arial" panose="020B0604020202020204" pitchFamily="34" charset="0"/>
                <a:cs typeface="Arial" panose="020B0604020202020204" pitchFamily="34" charset="0"/>
              </a:rPr>
              <a:t>11</a:t>
            </a:r>
            <a:r>
              <a:rPr lang="en-US" sz="2000" b="1" i="1" dirty="0">
                <a:solidFill>
                  <a:srgbClr val="002060"/>
                </a:solidFill>
                <a:latin typeface="Arial" panose="020B0604020202020204" pitchFamily="34" charset="0"/>
                <a:cs typeface="Arial" panose="020B0604020202020204" pitchFamily="34" charset="0"/>
              </a:rPr>
              <a:t>And not only that, but we also rejoice in God through our Lord Jesus Christ, through whom we have now received the reconciliation.           					</a:t>
            </a:r>
            <a:r>
              <a:rPr lang="en-US" b="1" dirty="0"/>
              <a:t>NKJV</a:t>
            </a:r>
          </a:p>
        </p:txBody>
      </p:sp>
      <p:sp>
        <p:nvSpPr>
          <p:cNvPr id="12" name="TextBox 11"/>
          <p:cNvSpPr txBox="1"/>
          <p:nvPr/>
        </p:nvSpPr>
        <p:spPr>
          <a:xfrm>
            <a:off x="231353" y="4283809"/>
            <a:ext cx="8593158" cy="1938992"/>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We are reconciled to God through the sacrifice of Christ.  Through faith in Him and obedience to His plan of salvation, we are justified by His shed blood. The example of the life of Christ provides a means for us to remain in reconciliation.  He left us </a:t>
            </a:r>
            <a:r>
              <a:rPr lang="en-US" sz="2000" b="1" i="1" dirty="0">
                <a:solidFill>
                  <a:srgbClr val="002060"/>
                </a:solidFill>
                <a:latin typeface="Arial" panose="020B0604020202020204" pitchFamily="34" charset="0"/>
                <a:cs typeface="Arial" panose="020B0604020202020204" pitchFamily="34" charset="0"/>
              </a:rPr>
              <a:t>an example that we should follow His steps  </a:t>
            </a:r>
            <a:r>
              <a:rPr lang="en-US" sz="2000" b="1" dirty="0">
                <a:latin typeface="Arial" panose="020B0604020202020204" pitchFamily="34" charset="0"/>
                <a:cs typeface="Arial" panose="020B0604020202020204" pitchFamily="34" charset="0"/>
              </a:rPr>
              <a:t> (1 Pet 2:21) and he who follows Him, </a:t>
            </a:r>
            <a:r>
              <a:rPr lang="en-US" sz="2000" b="1" i="1" dirty="0">
                <a:solidFill>
                  <a:srgbClr val="002060"/>
                </a:solidFill>
                <a:latin typeface="Arial" panose="020B0604020202020204" pitchFamily="34" charset="0"/>
                <a:cs typeface="Arial" panose="020B0604020202020204" pitchFamily="34" charset="0"/>
              </a:rPr>
              <a:t>shall not walk in darkness, but have the light of life</a:t>
            </a:r>
            <a:r>
              <a:rPr lang="en-US" sz="2000" b="1" dirty="0">
                <a:latin typeface="Arial" panose="020B0604020202020204" pitchFamily="34" charset="0"/>
                <a:cs typeface="Arial" panose="020B0604020202020204" pitchFamily="34" charset="0"/>
              </a:rPr>
              <a:t> (John 8:12).</a:t>
            </a:r>
          </a:p>
        </p:txBody>
      </p:sp>
      <p:sp>
        <p:nvSpPr>
          <p:cNvPr id="6" name="Title 4">
            <a:extLst>
              <a:ext uri="{FF2B5EF4-FFF2-40B4-BE49-F238E27FC236}">
                <a16:creationId xmlns:a16="http://schemas.microsoft.com/office/drawing/2014/main" id="{D532726E-E704-8D43-93B7-414DD5A521C3}"/>
              </a:ext>
            </a:extLst>
          </p:cNvPr>
          <p:cNvSpPr txBox="1">
            <a:spLocks/>
          </p:cNvSpPr>
          <p:nvPr/>
        </p:nvSpPr>
        <p:spPr>
          <a:xfrm>
            <a:off x="330506" y="713343"/>
            <a:ext cx="8648241" cy="706916"/>
          </a:xfrm>
          <a:prstGeom prst="rect">
            <a:avLst/>
          </a:prstGeom>
        </p:spPr>
        <p:txBody>
          <a:bodyPr vert="horz" lIns="91440" rIns="45720" rtlCol="0" anchor="ctr">
            <a:no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3600" dirty="0">
                <a:cs typeface="Arial" panose="020B0604020202020204" pitchFamily="34" charset="0"/>
              </a:rPr>
              <a:t>Reconciled  Through the Death of Christ</a:t>
            </a:r>
            <a:endParaRPr lang="en-US" sz="3600" dirty="0"/>
          </a:p>
        </p:txBody>
      </p:sp>
    </p:spTree>
    <p:extLst>
      <p:ext uri="{BB962C8B-B14F-4D97-AF65-F5344CB8AC3E}">
        <p14:creationId xmlns:p14="http://schemas.microsoft.com/office/powerpoint/2010/main" val="9892429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32726E-E704-8D43-93B7-414DD5A521C3}"/>
              </a:ext>
            </a:extLst>
          </p:cNvPr>
          <p:cNvSpPr>
            <a:spLocks noGrp="1"/>
          </p:cNvSpPr>
          <p:nvPr>
            <p:ph type="title"/>
          </p:nvPr>
        </p:nvSpPr>
        <p:spPr>
          <a:xfrm>
            <a:off x="457200" y="119349"/>
            <a:ext cx="4445306" cy="695899"/>
          </a:xfrm>
        </p:spPr>
        <p:txBody>
          <a:bodyPr>
            <a:noAutofit/>
          </a:bodyPr>
          <a:lstStyle/>
          <a:p>
            <a:r>
              <a:rPr lang="en-US" sz="4000" dirty="0"/>
              <a:t>Romans 5:18-19</a:t>
            </a:r>
          </a:p>
        </p:txBody>
      </p:sp>
      <p:sp>
        <p:nvSpPr>
          <p:cNvPr id="11" name="TextBox 10">
            <a:extLst>
              <a:ext uri="{FF2B5EF4-FFF2-40B4-BE49-F238E27FC236}">
                <a16:creationId xmlns:a16="http://schemas.microsoft.com/office/drawing/2014/main" id="{9073DE55-C866-8D47-8A26-FFE4FA6BD978}"/>
              </a:ext>
            </a:extLst>
          </p:cNvPr>
          <p:cNvSpPr txBox="1"/>
          <p:nvPr/>
        </p:nvSpPr>
        <p:spPr>
          <a:xfrm>
            <a:off x="231353" y="1600230"/>
            <a:ext cx="8747394" cy="1631216"/>
          </a:xfrm>
          <a:prstGeom prst="rect">
            <a:avLst/>
          </a:prstGeom>
          <a:noFill/>
          <a:ln w="57150">
            <a:solidFill>
              <a:srgbClr val="FF0000"/>
            </a:solidFill>
          </a:ln>
        </p:spPr>
        <p:txBody>
          <a:bodyPr wrap="square" rtlCol="0">
            <a:spAutoFit/>
          </a:bodyPr>
          <a:lstStyle/>
          <a:p>
            <a:r>
              <a:rPr lang="en-US" sz="2000" b="1" baseline="30000" dirty="0">
                <a:solidFill>
                  <a:srgbClr val="0070C0"/>
                </a:solidFill>
                <a:latin typeface="Arial" panose="020B0604020202020204" pitchFamily="34" charset="0"/>
                <a:cs typeface="Arial" panose="020B0604020202020204" pitchFamily="34" charset="0"/>
              </a:rPr>
              <a:t>18</a:t>
            </a:r>
            <a:r>
              <a:rPr lang="en-US" sz="2000" b="1" i="1" dirty="0">
                <a:solidFill>
                  <a:srgbClr val="002060"/>
                </a:solidFill>
                <a:latin typeface="Arial" panose="020B0604020202020204" pitchFamily="34" charset="0"/>
                <a:cs typeface="Arial" panose="020B0604020202020204" pitchFamily="34" charset="0"/>
              </a:rPr>
              <a:t>Therefore, as through one man's offense judgment came to all men, resulting in condemnation, even so through one Man's righteous act the free gift came to all men, resulting in justification of life.  </a:t>
            </a:r>
            <a:r>
              <a:rPr lang="en-US" sz="2200" b="1" baseline="30000" dirty="0">
                <a:solidFill>
                  <a:srgbClr val="0070C0"/>
                </a:solidFill>
                <a:latin typeface="Arial" panose="020B0604020202020204" pitchFamily="34" charset="0"/>
                <a:cs typeface="Arial" panose="020B0604020202020204" pitchFamily="34" charset="0"/>
              </a:rPr>
              <a:t>19</a:t>
            </a:r>
            <a:r>
              <a:rPr lang="en-US" sz="2000" b="1" i="1" dirty="0">
                <a:solidFill>
                  <a:srgbClr val="002060"/>
                </a:solidFill>
                <a:latin typeface="Arial" panose="020B0604020202020204" pitchFamily="34" charset="0"/>
                <a:cs typeface="Arial" panose="020B0604020202020204" pitchFamily="34" charset="0"/>
              </a:rPr>
              <a:t>For as by one man's disobedience many were made sinners, so also by one Man's obedience many will be made righteous.             	</a:t>
            </a:r>
            <a:r>
              <a:rPr lang="en-US" b="1" dirty="0"/>
              <a:t>NKJV</a:t>
            </a:r>
          </a:p>
        </p:txBody>
      </p:sp>
      <p:sp>
        <p:nvSpPr>
          <p:cNvPr id="12" name="TextBox 11"/>
          <p:cNvSpPr txBox="1"/>
          <p:nvPr/>
        </p:nvSpPr>
        <p:spPr>
          <a:xfrm>
            <a:off x="506775" y="3578728"/>
            <a:ext cx="7682039" cy="2000548"/>
          </a:xfrm>
          <a:prstGeom prst="rect">
            <a:avLst/>
          </a:prstGeom>
          <a:noFill/>
        </p:spPr>
        <p:txBody>
          <a:bodyPr wrap="none" rtlCol="0">
            <a:spAutoFit/>
          </a:bodyPr>
          <a:lstStyle/>
          <a:p>
            <a:r>
              <a:rPr lang="en-US" sz="2400" b="1" dirty="0">
                <a:latin typeface="Arial" panose="020B0604020202020204" pitchFamily="34" charset="0"/>
                <a:cs typeface="Arial" panose="020B0604020202020204" pitchFamily="34" charset="0"/>
              </a:rPr>
              <a:t>A contrast:</a:t>
            </a:r>
          </a:p>
          <a:p>
            <a:endParaRPr lang="en-US" sz="800" b="1"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Through one man, Adam, sin came into the world.</a:t>
            </a:r>
          </a:p>
          <a:p>
            <a:r>
              <a:rPr lang="en-US" sz="2000" b="1" dirty="0">
                <a:latin typeface="Arial" panose="020B0604020202020204" pitchFamily="34" charset="0"/>
                <a:cs typeface="Arial" panose="020B0604020202020204" pitchFamily="34" charset="0"/>
              </a:rPr>
              <a:t>Through this one man’s disobedience, many became sinners.</a:t>
            </a:r>
          </a:p>
          <a:p>
            <a:endParaRPr lang="en-US" sz="1200" b="1"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Through one man, Jesus, justification was made available.</a:t>
            </a:r>
          </a:p>
          <a:p>
            <a:r>
              <a:rPr lang="en-US" sz="2000" b="1" dirty="0">
                <a:latin typeface="Arial" panose="020B0604020202020204" pitchFamily="34" charset="0"/>
                <a:cs typeface="Arial" panose="020B0604020202020204" pitchFamily="34" charset="0"/>
              </a:rPr>
              <a:t>Through this one man’s obedience, many became righteous.</a:t>
            </a:r>
          </a:p>
        </p:txBody>
      </p:sp>
      <p:sp>
        <p:nvSpPr>
          <p:cNvPr id="6" name="Title 4">
            <a:extLst>
              <a:ext uri="{FF2B5EF4-FFF2-40B4-BE49-F238E27FC236}">
                <a16:creationId xmlns:a16="http://schemas.microsoft.com/office/drawing/2014/main" id="{D532726E-E704-8D43-93B7-414DD5A521C3}"/>
              </a:ext>
            </a:extLst>
          </p:cNvPr>
          <p:cNvSpPr txBox="1">
            <a:spLocks/>
          </p:cNvSpPr>
          <p:nvPr/>
        </p:nvSpPr>
        <p:spPr>
          <a:xfrm>
            <a:off x="411296" y="707834"/>
            <a:ext cx="5989503" cy="695899"/>
          </a:xfrm>
          <a:prstGeom prst="rect">
            <a:avLst/>
          </a:prstGeom>
        </p:spPr>
        <p:txBody>
          <a:bodyPr vert="horz" lIns="91440" rIns="45720" rtlCol="0" anchor="ctr">
            <a:no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3600" dirty="0"/>
              <a:t>Through One Man’s Act</a:t>
            </a:r>
          </a:p>
        </p:txBody>
      </p:sp>
    </p:spTree>
    <p:extLst>
      <p:ext uri="{BB962C8B-B14F-4D97-AF65-F5344CB8AC3E}">
        <p14:creationId xmlns:p14="http://schemas.microsoft.com/office/powerpoint/2010/main" val="15741203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32726E-E704-8D43-93B7-414DD5A521C3}"/>
              </a:ext>
            </a:extLst>
          </p:cNvPr>
          <p:cNvSpPr>
            <a:spLocks noGrp="1"/>
          </p:cNvSpPr>
          <p:nvPr>
            <p:ph type="title"/>
          </p:nvPr>
        </p:nvSpPr>
        <p:spPr>
          <a:xfrm>
            <a:off x="457200" y="152400"/>
            <a:ext cx="3960564" cy="795051"/>
          </a:xfrm>
        </p:spPr>
        <p:txBody>
          <a:bodyPr>
            <a:normAutofit/>
          </a:bodyPr>
          <a:lstStyle/>
          <a:p>
            <a:r>
              <a:rPr lang="en-US" sz="4000" dirty="0"/>
              <a:t>Romans 6:8-11</a:t>
            </a:r>
          </a:p>
        </p:txBody>
      </p:sp>
      <p:sp>
        <p:nvSpPr>
          <p:cNvPr id="11" name="TextBox 10">
            <a:extLst>
              <a:ext uri="{FF2B5EF4-FFF2-40B4-BE49-F238E27FC236}">
                <a16:creationId xmlns:a16="http://schemas.microsoft.com/office/drawing/2014/main" id="{9073DE55-C866-8D47-8A26-FFE4FA6BD978}"/>
              </a:ext>
            </a:extLst>
          </p:cNvPr>
          <p:cNvSpPr txBox="1"/>
          <p:nvPr/>
        </p:nvSpPr>
        <p:spPr>
          <a:xfrm>
            <a:off x="231353" y="1600230"/>
            <a:ext cx="8747394" cy="1938992"/>
          </a:xfrm>
          <a:prstGeom prst="rect">
            <a:avLst/>
          </a:prstGeom>
          <a:noFill/>
          <a:ln w="57150">
            <a:solidFill>
              <a:srgbClr val="FF0000"/>
            </a:solidFill>
          </a:ln>
        </p:spPr>
        <p:txBody>
          <a:bodyPr wrap="square" rtlCol="0">
            <a:spAutoFit/>
          </a:bodyPr>
          <a:lstStyle/>
          <a:p>
            <a:r>
              <a:rPr lang="en-US" sz="2000" b="1" baseline="30000" dirty="0">
                <a:solidFill>
                  <a:srgbClr val="0070C0"/>
                </a:solidFill>
                <a:latin typeface="Arial" panose="020B0604020202020204" pitchFamily="34" charset="0"/>
                <a:cs typeface="Arial" panose="020B0604020202020204" pitchFamily="34" charset="0"/>
              </a:rPr>
              <a:t>8</a:t>
            </a:r>
            <a:r>
              <a:rPr lang="en-US" sz="2000" b="1" i="1" dirty="0">
                <a:solidFill>
                  <a:srgbClr val="002060"/>
                </a:solidFill>
                <a:latin typeface="Arial" panose="020B0604020202020204" pitchFamily="34" charset="0"/>
                <a:cs typeface="Arial" panose="020B0604020202020204" pitchFamily="34" charset="0"/>
              </a:rPr>
              <a:t>Now if we died with Christ, we believe that we shall also live with Him,</a:t>
            </a:r>
          </a:p>
          <a:p>
            <a:r>
              <a:rPr lang="en-US" sz="2200" b="1" baseline="30000" dirty="0">
                <a:solidFill>
                  <a:srgbClr val="0070C0"/>
                </a:solidFill>
                <a:latin typeface="Arial" panose="020B0604020202020204" pitchFamily="34" charset="0"/>
                <a:cs typeface="Arial" panose="020B0604020202020204" pitchFamily="34" charset="0"/>
              </a:rPr>
              <a:t>9</a:t>
            </a:r>
            <a:r>
              <a:rPr lang="en-US" sz="2000" b="1" i="1" dirty="0">
                <a:solidFill>
                  <a:srgbClr val="002060"/>
                </a:solidFill>
                <a:latin typeface="Arial" panose="020B0604020202020204" pitchFamily="34" charset="0"/>
                <a:cs typeface="Arial" panose="020B0604020202020204" pitchFamily="34" charset="0"/>
              </a:rPr>
              <a:t>knowing that Christ, having been raised from the dead, dies no more. Death no longer has dominion over Him.  </a:t>
            </a:r>
            <a:r>
              <a:rPr lang="en-US" sz="2200" b="1" baseline="30000" dirty="0">
                <a:solidFill>
                  <a:srgbClr val="0070C0"/>
                </a:solidFill>
                <a:latin typeface="Arial" panose="020B0604020202020204" pitchFamily="34" charset="0"/>
                <a:cs typeface="Arial" panose="020B0604020202020204" pitchFamily="34" charset="0"/>
              </a:rPr>
              <a:t>10</a:t>
            </a:r>
            <a:r>
              <a:rPr lang="en-US" sz="2000" b="1" i="1" dirty="0">
                <a:solidFill>
                  <a:srgbClr val="002060"/>
                </a:solidFill>
                <a:latin typeface="Arial" panose="020B0604020202020204" pitchFamily="34" charset="0"/>
                <a:cs typeface="Arial" panose="020B0604020202020204" pitchFamily="34" charset="0"/>
              </a:rPr>
              <a:t>For the death that He died, He died to sin once for all; but the life that He lives, He lives to God.    </a:t>
            </a:r>
            <a:r>
              <a:rPr lang="en-US" sz="2200" b="1" baseline="30000" dirty="0">
                <a:solidFill>
                  <a:srgbClr val="0070C0"/>
                </a:solidFill>
                <a:latin typeface="Arial" panose="020B0604020202020204" pitchFamily="34" charset="0"/>
                <a:cs typeface="Arial" panose="020B0604020202020204" pitchFamily="34" charset="0"/>
              </a:rPr>
              <a:t>11</a:t>
            </a:r>
            <a:r>
              <a:rPr lang="en-US" sz="2000" b="1" i="1" dirty="0">
                <a:solidFill>
                  <a:srgbClr val="002060"/>
                </a:solidFill>
                <a:latin typeface="Arial" panose="020B0604020202020204" pitchFamily="34" charset="0"/>
                <a:cs typeface="Arial" panose="020B0604020202020204" pitchFamily="34" charset="0"/>
              </a:rPr>
              <a:t>Likewise you also, reckon yourselves to be dead indeed to sin, but alive to God in Christ Jesus our Lord.	            			</a:t>
            </a:r>
            <a:r>
              <a:rPr lang="en-US" b="1" dirty="0"/>
              <a:t>NKJV</a:t>
            </a:r>
          </a:p>
        </p:txBody>
      </p:sp>
      <p:sp>
        <p:nvSpPr>
          <p:cNvPr id="12" name="TextBox 11"/>
          <p:cNvSpPr txBox="1"/>
          <p:nvPr/>
        </p:nvSpPr>
        <p:spPr>
          <a:xfrm>
            <a:off x="396604" y="4000873"/>
            <a:ext cx="8317736" cy="1323439"/>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Jesus sacrifice allows us to be dead to sin and alive to God.  This is in a spiritual sense as we live our lives on Earth in Him, but Christ’s resurrection also makes available the eventual physical life in the heavenly kingdom.</a:t>
            </a:r>
          </a:p>
        </p:txBody>
      </p:sp>
      <p:sp>
        <p:nvSpPr>
          <p:cNvPr id="6" name="Title 4">
            <a:extLst>
              <a:ext uri="{FF2B5EF4-FFF2-40B4-BE49-F238E27FC236}">
                <a16:creationId xmlns:a16="http://schemas.microsoft.com/office/drawing/2014/main" id="{D532726E-E704-8D43-93B7-414DD5A521C3}"/>
              </a:ext>
            </a:extLst>
          </p:cNvPr>
          <p:cNvSpPr txBox="1">
            <a:spLocks/>
          </p:cNvSpPr>
          <p:nvPr/>
        </p:nvSpPr>
        <p:spPr>
          <a:xfrm>
            <a:off x="451689" y="678456"/>
            <a:ext cx="6929612" cy="795051"/>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3600" dirty="0"/>
              <a:t>Died to Sin; Alive to God</a:t>
            </a:r>
          </a:p>
        </p:txBody>
      </p:sp>
    </p:spTree>
    <p:extLst>
      <p:ext uri="{BB962C8B-B14F-4D97-AF65-F5344CB8AC3E}">
        <p14:creationId xmlns:p14="http://schemas.microsoft.com/office/powerpoint/2010/main" val="11153464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32726E-E704-8D43-93B7-414DD5A521C3}"/>
              </a:ext>
            </a:extLst>
          </p:cNvPr>
          <p:cNvSpPr>
            <a:spLocks noGrp="1"/>
          </p:cNvSpPr>
          <p:nvPr>
            <p:ph type="title"/>
          </p:nvPr>
        </p:nvSpPr>
        <p:spPr>
          <a:xfrm>
            <a:off x="316639" y="689168"/>
            <a:ext cx="5996027" cy="827319"/>
          </a:xfrm>
        </p:spPr>
        <p:txBody>
          <a:bodyPr>
            <a:normAutofit/>
          </a:bodyPr>
          <a:lstStyle/>
          <a:p>
            <a:r>
              <a:rPr lang="en-US" sz="3600" dirty="0">
                <a:solidFill>
                  <a:srgbClr val="FFC000"/>
                </a:solidFill>
                <a:latin typeface="+mn-lt"/>
              </a:rPr>
              <a:t>Paul’s Rhetorical Questions</a:t>
            </a:r>
          </a:p>
        </p:txBody>
      </p:sp>
      <p:sp>
        <p:nvSpPr>
          <p:cNvPr id="9" name="Text Placeholder 8">
            <a:extLst>
              <a:ext uri="{FF2B5EF4-FFF2-40B4-BE49-F238E27FC236}">
                <a16:creationId xmlns:a16="http://schemas.microsoft.com/office/drawing/2014/main" id="{D4A44434-67EF-B844-9F87-83EBD483BE00}"/>
              </a:ext>
            </a:extLst>
          </p:cNvPr>
          <p:cNvSpPr>
            <a:spLocks noGrp="1"/>
          </p:cNvSpPr>
          <p:nvPr>
            <p:ph type="body" sz="quarter" idx="3"/>
          </p:nvPr>
        </p:nvSpPr>
        <p:spPr>
          <a:xfrm>
            <a:off x="5582269" y="1359394"/>
            <a:ext cx="2571131" cy="601941"/>
          </a:xfrm>
        </p:spPr>
        <p:txBody>
          <a:bodyPr>
            <a:normAutofit/>
          </a:bodyPr>
          <a:lstStyle/>
          <a:p>
            <a:r>
              <a:rPr lang="en-US" sz="2400" dirty="0"/>
              <a:t>Answers</a:t>
            </a:r>
          </a:p>
        </p:txBody>
      </p:sp>
      <p:sp>
        <p:nvSpPr>
          <p:cNvPr id="10" name="Content Placeholder 9">
            <a:extLst>
              <a:ext uri="{FF2B5EF4-FFF2-40B4-BE49-F238E27FC236}">
                <a16:creationId xmlns:a16="http://schemas.microsoft.com/office/drawing/2014/main" id="{4509F775-0DAD-B248-8C13-5E4C297696C5}"/>
              </a:ext>
            </a:extLst>
          </p:cNvPr>
          <p:cNvSpPr>
            <a:spLocks noGrp="1"/>
          </p:cNvSpPr>
          <p:nvPr>
            <p:ph sz="quarter" idx="4"/>
          </p:nvPr>
        </p:nvSpPr>
        <p:spPr>
          <a:xfrm>
            <a:off x="3832953" y="1903798"/>
            <a:ext cx="5253713" cy="4834281"/>
          </a:xfrm>
        </p:spPr>
        <p:txBody>
          <a:bodyPr>
            <a:normAutofit fontScale="92500" lnSpcReduction="20000"/>
          </a:bodyPr>
          <a:lstStyle/>
          <a:p>
            <a:pPr marL="576072" indent="-457200">
              <a:buFont typeface="+mj-lt"/>
              <a:buAutoNum type="arabicPeriod"/>
            </a:pPr>
            <a:r>
              <a:rPr lang="en-US" sz="1900" b="1" i="1" dirty="0">
                <a:solidFill>
                  <a:srgbClr val="002060"/>
                </a:solidFill>
                <a:latin typeface="Arial" panose="020B0604020202020204" pitchFamily="34" charset="0"/>
                <a:cs typeface="Arial" panose="020B0604020202020204" pitchFamily="34" charset="0"/>
              </a:rPr>
              <a:t>“Certainly not!  How shall we who died to sin live any longer in it?”  </a:t>
            </a:r>
            <a:r>
              <a:rPr lang="en-US" sz="1900" b="1" dirty="0">
                <a:latin typeface="Arial" panose="020B0604020202020204" pitchFamily="34" charset="0"/>
                <a:cs typeface="Arial" panose="020B0604020202020204" pitchFamily="34" charset="0"/>
              </a:rPr>
              <a:t>(6:2)</a:t>
            </a:r>
          </a:p>
          <a:p>
            <a:pPr marL="118872" indent="0">
              <a:buNone/>
            </a:pPr>
            <a:br>
              <a:rPr lang="en-US" sz="800" b="1" i="1" dirty="0">
                <a:solidFill>
                  <a:srgbClr val="002060"/>
                </a:solidFill>
                <a:latin typeface="Arial" panose="020B0604020202020204" pitchFamily="34" charset="0"/>
                <a:cs typeface="Arial" panose="020B0604020202020204" pitchFamily="34" charset="0"/>
              </a:rPr>
            </a:br>
            <a:br>
              <a:rPr lang="en-US" sz="800" b="1" i="1" dirty="0">
                <a:solidFill>
                  <a:srgbClr val="002060"/>
                </a:solidFill>
                <a:latin typeface="Arial" panose="020B0604020202020204" pitchFamily="34" charset="0"/>
                <a:cs typeface="Arial" panose="020B0604020202020204" pitchFamily="34" charset="0"/>
              </a:rPr>
            </a:br>
            <a:endParaRPr lang="en-US" sz="800" b="1" i="1" dirty="0">
              <a:solidFill>
                <a:srgbClr val="002060"/>
              </a:solidFill>
              <a:latin typeface="Arial" panose="020B0604020202020204" pitchFamily="34" charset="0"/>
              <a:cs typeface="Arial" panose="020B0604020202020204" pitchFamily="34" charset="0"/>
            </a:endParaRPr>
          </a:p>
          <a:p>
            <a:pPr marL="118872" indent="0">
              <a:buNone/>
            </a:pPr>
            <a:endParaRPr lang="en-US" sz="800" b="1" i="1" dirty="0">
              <a:solidFill>
                <a:srgbClr val="002060"/>
              </a:solidFill>
              <a:latin typeface="Arial" panose="020B0604020202020204" pitchFamily="34" charset="0"/>
              <a:cs typeface="Arial" panose="020B0604020202020204" pitchFamily="34" charset="0"/>
            </a:endParaRPr>
          </a:p>
          <a:p>
            <a:pPr marL="118872" indent="0">
              <a:buNone/>
            </a:pPr>
            <a:endParaRPr lang="en-US" sz="800" b="1" i="1" dirty="0">
              <a:solidFill>
                <a:srgbClr val="002060"/>
              </a:solidFill>
              <a:latin typeface="Arial" panose="020B0604020202020204" pitchFamily="34" charset="0"/>
              <a:cs typeface="Arial" panose="020B0604020202020204" pitchFamily="34" charset="0"/>
            </a:endParaRPr>
          </a:p>
          <a:p>
            <a:pPr marL="118872" indent="0">
              <a:buNone/>
            </a:pPr>
            <a:endParaRPr lang="en-US" sz="800" b="1" i="1" dirty="0">
              <a:solidFill>
                <a:srgbClr val="002060"/>
              </a:solidFill>
              <a:latin typeface="Arial" panose="020B0604020202020204" pitchFamily="34" charset="0"/>
              <a:cs typeface="Arial" panose="020B0604020202020204" pitchFamily="34" charset="0"/>
            </a:endParaRPr>
          </a:p>
          <a:p>
            <a:pPr marL="118872" indent="0">
              <a:buNone/>
            </a:pPr>
            <a:br>
              <a:rPr lang="en-US" sz="800" b="1" i="1" dirty="0">
                <a:solidFill>
                  <a:srgbClr val="002060"/>
                </a:solidFill>
                <a:latin typeface="Arial" panose="020B0604020202020204" pitchFamily="34" charset="0"/>
                <a:cs typeface="Arial" panose="020B0604020202020204" pitchFamily="34" charset="0"/>
              </a:rPr>
            </a:br>
            <a:endParaRPr lang="en-US" sz="800" b="1" i="1" dirty="0">
              <a:solidFill>
                <a:srgbClr val="002060"/>
              </a:solidFill>
              <a:latin typeface="Arial" panose="020B0604020202020204" pitchFamily="34" charset="0"/>
              <a:cs typeface="Arial" panose="020B0604020202020204" pitchFamily="34" charset="0"/>
            </a:endParaRPr>
          </a:p>
          <a:p>
            <a:pPr marL="576072" indent="-457200">
              <a:buFont typeface="+mj-lt"/>
              <a:buAutoNum type="arabicPeriod" startAt="2"/>
            </a:pPr>
            <a:r>
              <a:rPr lang="en-US" sz="1900" b="1" i="1" dirty="0">
                <a:solidFill>
                  <a:srgbClr val="002060"/>
                </a:solidFill>
                <a:latin typeface="Arial" panose="020B0604020202020204" pitchFamily="34" charset="0"/>
                <a:cs typeface="Arial" panose="020B0604020202020204" pitchFamily="34" charset="0"/>
              </a:rPr>
              <a:t>“Certainly not!  Do you not know that to whom you present yourselves slaves to obey, you are that one's slaves whom you obey, whether of sin leading to death, or of obedience leading to righteousness?” </a:t>
            </a:r>
            <a:r>
              <a:rPr lang="en-US" sz="1900" b="1" dirty="0">
                <a:latin typeface="Arial" panose="020B0604020202020204" pitchFamily="34" charset="0"/>
                <a:cs typeface="Arial" panose="020B0604020202020204" pitchFamily="34" charset="0"/>
              </a:rPr>
              <a:t>(6:15b-16)</a:t>
            </a:r>
          </a:p>
          <a:p>
            <a:pPr marL="118872" indent="0">
              <a:buNone/>
            </a:pPr>
            <a:endParaRPr lang="en-US" sz="1800" b="1" i="1" dirty="0">
              <a:solidFill>
                <a:srgbClr val="002060"/>
              </a:solidFill>
              <a:latin typeface="Arial" panose="020B0604020202020204" pitchFamily="34" charset="0"/>
              <a:cs typeface="Arial" panose="020B0604020202020204" pitchFamily="34" charset="0"/>
            </a:endParaRPr>
          </a:p>
          <a:p>
            <a:pPr marL="576072" indent="-457200">
              <a:buFont typeface="+mj-lt"/>
              <a:buAutoNum type="arabicPeriod" startAt="3"/>
            </a:pPr>
            <a:r>
              <a:rPr lang="en-US" sz="1900" b="1" i="1" dirty="0">
                <a:solidFill>
                  <a:srgbClr val="002060"/>
                </a:solidFill>
                <a:latin typeface="Arial" panose="020B0604020202020204" pitchFamily="34" charset="0"/>
                <a:cs typeface="Arial" panose="020B0604020202020204" pitchFamily="34" charset="0"/>
              </a:rPr>
              <a:t>“Certainly not!   On the contrary, I would not have known sin except through the law.” </a:t>
            </a:r>
            <a:r>
              <a:rPr lang="en-US" sz="1900" b="1" dirty="0">
                <a:latin typeface="Arial" panose="020B0604020202020204" pitchFamily="34" charset="0"/>
                <a:cs typeface="Arial" panose="020B0604020202020204" pitchFamily="34" charset="0"/>
              </a:rPr>
              <a:t>(7:7b)</a:t>
            </a:r>
          </a:p>
          <a:p>
            <a:pPr marL="576072" indent="-457200">
              <a:buFont typeface="+mj-lt"/>
              <a:buAutoNum type="arabicPeriod" startAt="3"/>
            </a:pPr>
            <a:endParaRPr lang="en-US" sz="1800" b="1" i="1" dirty="0">
              <a:solidFill>
                <a:srgbClr val="002060"/>
              </a:solidFill>
              <a:latin typeface="Arial" panose="020B0604020202020204" pitchFamily="34" charset="0"/>
              <a:cs typeface="Arial" panose="020B0604020202020204" pitchFamily="34" charset="0"/>
            </a:endParaRPr>
          </a:p>
          <a:p>
            <a:pPr marL="576072" indent="-457200">
              <a:buFont typeface="+mj-lt"/>
              <a:buAutoNum type="arabicPeriod" startAt="3"/>
            </a:pPr>
            <a:r>
              <a:rPr lang="en-US" sz="1900" b="1" i="1" dirty="0">
                <a:solidFill>
                  <a:srgbClr val="002060"/>
                </a:solidFill>
                <a:latin typeface="Arial" panose="020B0604020202020204" pitchFamily="34" charset="0"/>
                <a:cs typeface="Arial" panose="020B0604020202020204" pitchFamily="34" charset="0"/>
              </a:rPr>
              <a:t>”Certainly not!  But sin, that it might appear sin, was producing death in me through what is good, so that sin through the commandment might become exceedingly sinful.” </a:t>
            </a:r>
            <a:r>
              <a:rPr lang="en-US" sz="1900" b="1" dirty="0">
                <a:latin typeface="Arial" panose="020B0604020202020204" pitchFamily="34" charset="0"/>
                <a:cs typeface="Arial" panose="020B0604020202020204" pitchFamily="34" charset="0"/>
              </a:rPr>
              <a:t>(7:13b)</a:t>
            </a:r>
          </a:p>
          <a:p>
            <a:pPr marL="576072" indent="-457200">
              <a:buFont typeface="+mj-lt"/>
              <a:buAutoNum type="arabicPeriod" startAt="3"/>
            </a:pPr>
            <a:endParaRPr lang="en-US" sz="1800" b="1" i="1" dirty="0">
              <a:solidFill>
                <a:srgbClr val="002060"/>
              </a:solidFill>
              <a:latin typeface="Arial" panose="020B0604020202020204" pitchFamily="34" charset="0"/>
              <a:cs typeface="Arial" panose="020B0604020202020204" pitchFamily="34" charset="0"/>
            </a:endParaRPr>
          </a:p>
          <a:p>
            <a:pPr marL="576072" indent="-457200">
              <a:buFont typeface="+mj-lt"/>
              <a:buAutoNum type="arabicPeriod" startAt="3"/>
            </a:pPr>
            <a:endParaRPr lang="en-US" sz="1800" b="1" i="1" dirty="0">
              <a:solidFill>
                <a:srgbClr val="002060"/>
              </a:solidFill>
              <a:latin typeface="Arial" panose="020B0604020202020204" pitchFamily="34" charset="0"/>
              <a:cs typeface="Arial" panose="020B0604020202020204" pitchFamily="34" charset="0"/>
            </a:endParaRPr>
          </a:p>
        </p:txBody>
      </p:sp>
      <p:sp>
        <p:nvSpPr>
          <p:cNvPr id="8" name="Text Placeholder 7">
            <a:extLst>
              <a:ext uri="{FF2B5EF4-FFF2-40B4-BE49-F238E27FC236}">
                <a16:creationId xmlns:a16="http://schemas.microsoft.com/office/drawing/2014/main" id="{F6354CAD-5A62-F641-8091-7F6EBA5D8947}"/>
              </a:ext>
            </a:extLst>
          </p:cNvPr>
          <p:cNvSpPr>
            <a:spLocks noGrp="1"/>
          </p:cNvSpPr>
          <p:nvPr>
            <p:ph type="body" idx="1"/>
          </p:nvPr>
        </p:nvSpPr>
        <p:spPr>
          <a:xfrm>
            <a:off x="990600" y="1295953"/>
            <a:ext cx="4040188" cy="715355"/>
          </a:xfrm>
        </p:spPr>
        <p:txBody>
          <a:bodyPr>
            <a:normAutofit/>
          </a:bodyPr>
          <a:lstStyle/>
          <a:p>
            <a:r>
              <a:rPr lang="en-US" sz="2400" dirty="0"/>
              <a:t>Questions</a:t>
            </a:r>
          </a:p>
        </p:txBody>
      </p:sp>
      <p:sp>
        <p:nvSpPr>
          <p:cNvPr id="6" name="Content Placeholder 5">
            <a:extLst>
              <a:ext uri="{FF2B5EF4-FFF2-40B4-BE49-F238E27FC236}">
                <a16:creationId xmlns:a16="http://schemas.microsoft.com/office/drawing/2014/main" id="{B6D387FA-AA95-DB4A-A4BC-ED2266E21D13}"/>
              </a:ext>
            </a:extLst>
          </p:cNvPr>
          <p:cNvSpPr>
            <a:spLocks noGrp="1"/>
          </p:cNvSpPr>
          <p:nvPr>
            <p:ph sz="half" idx="2"/>
          </p:nvPr>
        </p:nvSpPr>
        <p:spPr>
          <a:xfrm>
            <a:off x="46317" y="1903798"/>
            <a:ext cx="3908738" cy="4320732"/>
          </a:xfrm>
        </p:spPr>
        <p:txBody>
          <a:bodyPr>
            <a:normAutofit/>
          </a:bodyPr>
          <a:lstStyle/>
          <a:p>
            <a:r>
              <a:rPr lang="en-US" sz="1800" b="1" dirty="0">
                <a:latin typeface="Arial" panose="020B0604020202020204" pitchFamily="34" charset="0"/>
                <a:cs typeface="Arial" panose="020B0604020202020204" pitchFamily="34" charset="0"/>
              </a:rPr>
              <a:t>6:1</a:t>
            </a:r>
            <a:r>
              <a:rPr lang="en-US" sz="1800" b="1" i="1" dirty="0">
                <a:solidFill>
                  <a:srgbClr val="002060"/>
                </a:solidFill>
                <a:latin typeface="Arial" panose="020B0604020202020204" pitchFamily="34" charset="0"/>
                <a:cs typeface="Arial" panose="020B0604020202020204" pitchFamily="34" charset="0"/>
              </a:rPr>
              <a:t> “What shall we say then?  Shall we continue in sin that grace may abound?”</a:t>
            </a:r>
            <a:br>
              <a:rPr lang="en-US" sz="800" b="1" i="1" dirty="0">
                <a:solidFill>
                  <a:srgbClr val="002060"/>
                </a:solidFill>
                <a:latin typeface="Arial" panose="020B0604020202020204" pitchFamily="34" charset="0"/>
                <a:cs typeface="Arial" panose="020B0604020202020204" pitchFamily="34" charset="0"/>
              </a:rPr>
            </a:br>
            <a:endParaRPr lang="en-US" sz="1800" b="1" i="1" dirty="0">
              <a:solidFill>
                <a:srgbClr val="002060"/>
              </a:solidFill>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6:15a  </a:t>
            </a:r>
            <a:r>
              <a:rPr lang="en-US" sz="1800" b="1" i="1" dirty="0">
                <a:solidFill>
                  <a:srgbClr val="002060"/>
                </a:solidFill>
                <a:latin typeface="Arial" panose="020B0604020202020204" pitchFamily="34" charset="0"/>
                <a:cs typeface="Arial" panose="020B0604020202020204" pitchFamily="34" charset="0"/>
              </a:rPr>
              <a:t>“What then? Shall we sin because we are not under law but under grace?</a:t>
            </a:r>
          </a:p>
          <a:p>
            <a:endParaRPr lang="en-US" sz="1800" b="1" i="1" dirty="0">
              <a:solidFill>
                <a:srgbClr val="002060"/>
              </a:solidFill>
              <a:latin typeface="Arial" panose="020B0604020202020204" pitchFamily="34" charset="0"/>
              <a:cs typeface="Arial" panose="020B0604020202020204" pitchFamily="34" charset="0"/>
            </a:endParaRPr>
          </a:p>
          <a:p>
            <a:pPr marL="118872" indent="0">
              <a:buNone/>
            </a:pPr>
            <a:br>
              <a:rPr lang="en-US" sz="800" b="1" i="1" dirty="0">
                <a:solidFill>
                  <a:srgbClr val="002060"/>
                </a:solidFill>
                <a:latin typeface="Arial" panose="020B0604020202020204" pitchFamily="34" charset="0"/>
                <a:cs typeface="Arial" panose="020B0604020202020204" pitchFamily="34" charset="0"/>
              </a:rPr>
            </a:br>
            <a:endParaRPr lang="en-US" sz="800" b="1" i="1" dirty="0">
              <a:solidFill>
                <a:srgbClr val="002060"/>
              </a:solidFill>
              <a:latin typeface="Arial" panose="020B0604020202020204" pitchFamily="34" charset="0"/>
              <a:cs typeface="Arial" panose="020B0604020202020204" pitchFamily="34" charset="0"/>
            </a:endParaRPr>
          </a:p>
          <a:p>
            <a:endParaRPr lang="en-US" sz="800" b="1" i="1" dirty="0">
              <a:solidFill>
                <a:srgbClr val="002060"/>
              </a:solidFill>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7:7a  </a:t>
            </a:r>
            <a:r>
              <a:rPr lang="en-US" sz="1800" b="1" i="1" dirty="0">
                <a:solidFill>
                  <a:srgbClr val="002060"/>
                </a:solidFill>
                <a:latin typeface="Arial" panose="020B0604020202020204" pitchFamily="34" charset="0"/>
                <a:cs typeface="Arial" panose="020B0604020202020204" pitchFamily="34" charset="0"/>
              </a:rPr>
              <a:t>“What  shall we say then?  Is the law sin?”</a:t>
            </a:r>
          </a:p>
          <a:p>
            <a:endParaRPr lang="en-US" sz="800" b="1" i="1" dirty="0">
              <a:solidFill>
                <a:srgbClr val="002060"/>
              </a:solidFill>
              <a:latin typeface="Arial" panose="020B0604020202020204" pitchFamily="34" charset="0"/>
              <a:cs typeface="Arial" panose="020B0604020202020204" pitchFamily="34" charset="0"/>
            </a:endParaRPr>
          </a:p>
          <a:p>
            <a:endParaRPr lang="en-US" sz="800" b="1" i="1" dirty="0">
              <a:solidFill>
                <a:srgbClr val="002060"/>
              </a:solidFill>
              <a:latin typeface="Arial" panose="020B0604020202020204" pitchFamily="34" charset="0"/>
              <a:cs typeface="Arial" panose="020B0604020202020204" pitchFamily="34" charset="0"/>
            </a:endParaRPr>
          </a:p>
          <a:p>
            <a:endParaRPr lang="en-US" sz="800" b="1" i="1" dirty="0">
              <a:solidFill>
                <a:srgbClr val="002060"/>
              </a:solidFill>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7:13a  </a:t>
            </a:r>
            <a:r>
              <a:rPr lang="en-US" sz="1800" b="1" i="1" dirty="0">
                <a:solidFill>
                  <a:srgbClr val="002060"/>
                </a:solidFill>
                <a:latin typeface="Arial" panose="020B0604020202020204" pitchFamily="34" charset="0"/>
                <a:cs typeface="Arial" panose="020B0604020202020204" pitchFamily="34" charset="0"/>
              </a:rPr>
              <a:t>Has then what is good become death to me? </a:t>
            </a:r>
          </a:p>
        </p:txBody>
      </p:sp>
      <p:sp>
        <p:nvSpPr>
          <p:cNvPr id="2" name="TextBox 1"/>
          <p:cNvSpPr txBox="1"/>
          <p:nvPr/>
        </p:nvSpPr>
        <p:spPr>
          <a:xfrm>
            <a:off x="286438" y="181512"/>
            <a:ext cx="4226413" cy="646331"/>
          </a:xfrm>
          <a:prstGeom prst="rect">
            <a:avLst/>
          </a:prstGeom>
          <a:noFill/>
        </p:spPr>
        <p:txBody>
          <a:bodyPr wrap="none" rtlCol="0">
            <a:spAutoFit/>
          </a:bodyPr>
          <a:lstStyle/>
          <a:p>
            <a:r>
              <a:rPr lang="en-US" sz="3600" b="1" dirty="0">
                <a:solidFill>
                  <a:srgbClr val="FFC000"/>
                </a:solidFill>
              </a:rPr>
              <a:t>Romans 6:1-2, 15-16</a:t>
            </a:r>
          </a:p>
        </p:txBody>
      </p:sp>
      <p:sp>
        <p:nvSpPr>
          <p:cNvPr id="11" name="TextBox 10"/>
          <p:cNvSpPr txBox="1"/>
          <p:nvPr/>
        </p:nvSpPr>
        <p:spPr>
          <a:xfrm>
            <a:off x="4936112" y="188516"/>
            <a:ext cx="3165162" cy="646331"/>
          </a:xfrm>
          <a:prstGeom prst="rect">
            <a:avLst/>
          </a:prstGeom>
          <a:noFill/>
        </p:spPr>
        <p:txBody>
          <a:bodyPr wrap="none" rtlCol="0">
            <a:spAutoFit/>
          </a:bodyPr>
          <a:lstStyle/>
          <a:p>
            <a:r>
              <a:rPr lang="en-US" sz="3600" b="1" dirty="0">
                <a:solidFill>
                  <a:srgbClr val="FFC000"/>
                </a:solidFill>
              </a:rPr>
              <a:t>Romans 7:7, 13</a:t>
            </a:r>
          </a:p>
        </p:txBody>
      </p:sp>
    </p:spTree>
    <p:extLst>
      <p:ext uri="{BB962C8B-B14F-4D97-AF65-F5344CB8AC3E}">
        <p14:creationId xmlns:p14="http://schemas.microsoft.com/office/powerpoint/2010/main" val="334912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10" end="1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32726E-E704-8D43-93B7-414DD5A521C3}"/>
              </a:ext>
            </a:extLst>
          </p:cNvPr>
          <p:cNvSpPr>
            <a:spLocks noGrp="1"/>
          </p:cNvSpPr>
          <p:nvPr>
            <p:ph type="title"/>
          </p:nvPr>
        </p:nvSpPr>
        <p:spPr>
          <a:xfrm>
            <a:off x="347031" y="108332"/>
            <a:ext cx="4142342" cy="784034"/>
          </a:xfrm>
        </p:spPr>
        <p:txBody>
          <a:bodyPr>
            <a:normAutofit/>
          </a:bodyPr>
          <a:lstStyle/>
          <a:p>
            <a:r>
              <a:rPr lang="en-US" sz="4000" dirty="0"/>
              <a:t>Romans 7:14-21</a:t>
            </a:r>
          </a:p>
        </p:txBody>
      </p:sp>
      <p:sp>
        <p:nvSpPr>
          <p:cNvPr id="11" name="TextBox 10">
            <a:extLst>
              <a:ext uri="{FF2B5EF4-FFF2-40B4-BE49-F238E27FC236}">
                <a16:creationId xmlns:a16="http://schemas.microsoft.com/office/drawing/2014/main" id="{9073DE55-C866-8D47-8A26-FFE4FA6BD978}"/>
              </a:ext>
            </a:extLst>
          </p:cNvPr>
          <p:cNvSpPr txBox="1"/>
          <p:nvPr/>
        </p:nvSpPr>
        <p:spPr>
          <a:xfrm>
            <a:off x="143217" y="1600230"/>
            <a:ext cx="8912648" cy="3170099"/>
          </a:xfrm>
          <a:prstGeom prst="rect">
            <a:avLst/>
          </a:prstGeom>
          <a:noFill/>
          <a:ln w="57150">
            <a:solidFill>
              <a:srgbClr val="FF0000"/>
            </a:solidFill>
          </a:ln>
        </p:spPr>
        <p:txBody>
          <a:bodyPr wrap="square" rtlCol="0">
            <a:spAutoFit/>
          </a:bodyPr>
          <a:lstStyle/>
          <a:p>
            <a:r>
              <a:rPr lang="en-US" sz="2000" b="1" baseline="30000" dirty="0">
                <a:solidFill>
                  <a:srgbClr val="0070C0"/>
                </a:solidFill>
                <a:latin typeface="Arial" panose="020B0604020202020204" pitchFamily="34" charset="0"/>
                <a:cs typeface="Arial" panose="020B0604020202020204" pitchFamily="34" charset="0"/>
              </a:rPr>
              <a:t>14</a:t>
            </a:r>
            <a:r>
              <a:rPr lang="en-US" sz="2000" b="1" i="1" dirty="0">
                <a:solidFill>
                  <a:srgbClr val="002060"/>
                </a:solidFill>
                <a:latin typeface="Arial" panose="020B0604020202020204" pitchFamily="34" charset="0"/>
                <a:cs typeface="Arial" panose="020B0604020202020204" pitchFamily="34" charset="0"/>
              </a:rPr>
              <a:t>For we know that the law is spiritual, but I am carnal, sold under sin.</a:t>
            </a:r>
          </a:p>
          <a:p>
            <a:r>
              <a:rPr lang="en-US" sz="2200" b="1" baseline="30000" dirty="0">
                <a:solidFill>
                  <a:srgbClr val="0070C0"/>
                </a:solidFill>
                <a:latin typeface="Arial" panose="020B0604020202020204" pitchFamily="34" charset="0"/>
                <a:cs typeface="Arial" panose="020B0604020202020204" pitchFamily="34" charset="0"/>
              </a:rPr>
              <a:t>15</a:t>
            </a:r>
            <a:r>
              <a:rPr lang="en-US" sz="2000" b="1" i="1" dirty="0">
                <a:solidFill>
                  <a:srgbClr val="002060"/>
                </a:solidFill>
                <a:latin typeface="Arial" panose="020B0604020202020204" pitchFamily="34" charset="0"/>
                <a:cs typeface="Arial" panose="020B0604020202020204" pitchFamily="34" charset="0"/>
              </a:rPr>
              <a:t>For what I am doing, I do not understand. For what I will to do, that I do not practice; but what I hate, that I do. </a:t>
            </a:r>
            <a:r>
              <a:rPr lang="en-US" sz="2200" b="1" baseline="30000" dirty="0">
                <a:solidFill>
                  <a:srgbClr val="0070C0"/>
                </a:solidFill>
                <a:latin typeface="Arial" panose="020B0604020202020204" pitchFamily="34" charset="0"/>
                <a:cs typeface="Arial" panose="020B0604020202020204" pitchFamily="34" charset="0"/>
              </a:rPr>
              <a:t>16</a:t>
            </a:r>
            <a:r>
              <a:rPr lang="en-US" sz="2000" b="1" i="1" dirty="0">
                <a:solidFill>
                  <a:srgbClr val="002060"/>
                </a:solidFill>
                <a:latin typeface="Arial" panose="020B0604020202020204" pitchFamily="34" charset="0"/>
                <a:cs typeface="Arial" panose="020B0604020202020204" pitchFamily="34" charset="0"/>
              </a:rPr>
              <a:t>If, then, I do what I will not to do, I agree with the law that it is good. </a:t>
            </a:r>
            <a:r>
              <a:rPr lang="en-US" sz="2200" b="1" baseline="30000" dirty="0">
                <a:solidFill>
                  <a:srgbClr val="0070C0"/>
                </a:solidFill>
                <a:latin typeface="Arial" panose="020B0604020202020204" pitchFamily="34" charset="0"/>
                <a:cs typeface="Arial" panose="020B0604020202020204" pitchFamily="34" charset="0"/>
              </a:rPr>
              <a:t>17</a:t>
            </a:r>
            <a:r>
              <a:rPr lang="en-US" sz="2000" b="1" i="1" dirty="0">
                <a:solidFill>
                  <a:srgbClr val="002060"/>
                </a:solidFill>
                <a:latin typeface="Arial" panose="020B0604020202020204" pitchFamily="34" charset="0"/>
                <a:cs typeface="Arial" panose="020B0604020202020204" pitchFamily="34" charset="0"/>
              </a:rPr>
              <a:t>But now, it is no longer I who do it, but sin that dwells in me. </a:t>
            </a:r>
            <a:r>
              <a:rPr lang="en-US" sz="2200" b="1" baseline="30000" dirty="0">
                <a:solidFill>
                  <a:srgbClr val="0070C0"/>
                </a:solidFill>
                <a:latin typeface="Arial" panose="020B0604020202020204" pitchFamily="34" charset="0"/>
                <a:cs typeface="Arial" panose="020B0604020202020204" pitchFamily="34" charset="0"/>
              </a:rPr>
              <a:t>18</a:t>
            </a:r>
            <a:r>
              <a:rPr lang="en-US" sz="2000" b="1" i="1" dirty="0">
                <a:solidFill>
                  <a:srgbClr val="002060"/>
                </a:solidFill>
                <a:latin typeface="Arial" panose="020B0604020202020204" pitchFamily="34" charset="0"/>
                <a:cs typeface="Arial" panose="020B0604020202020204" pitchFamily="34" charset="0"/>
              </a:rPr>
              <a:t>For I know that in me (that is, in my flesh) nothing good dwells; for to will is present with me, but how to perform what is good I do not find.  </a:t>
            </a:r>
            <a:r>
              <a:rPr lang="en-US" sz="2200" b="1" baseline="30000" dirty="0">
                <a:solidFill>
                  <a:srgbClr val="0070C0"/>
                </a:solidFill>
                <a:latin typeface="Arial" panose="020B0604020202020204" pitchFamily="34" charset="0"/>
                <a:cs typeface="Arial" panose="020B0604020202020204" pitchFamily="34" charset="0"/>
              </a:rPr>
              <a:t>19</a:t>
            </a:r>
            <a:r>
              <a:rPr lang="en-US" sz="2000" b="1" i="1" dirty="0">
                <a:solidFill>
                  <a:srgbClr val="002060"/>
                </a:solidFill>
                <a:latin typeface="Arial" panose="020B0604020202020204" pitchFamily="34" charset="0"/>
                <a:cs typeface="Arial" panose="020B0604020202020204" pitchFamily="34" charset="0"/>
              </a:rPr>
              <a:t>For the good that I will to do, I do not do; but the evil I will not to do, that I practice. </a:t>
            </a:r>
            <a:r>
              <a:rPr lang="en-US" sz="2200" b="1" baseline="30000" dirty="0">
                <a:solidFill>
                  <a:srgbClr val="0070C0"/>
                </a:solidFill>
                <a:latin typeface="Arial" panose="020B0604020202020204" pitchFamily="34" charset="0"/>
                <a:cs typeface="Arial" panose="020B0604020202020204" pitchFamily="34" charset="0"/>
              </a:rPr>
              <a:t>20</a:t>
            </a:r>
            <a:r>
              <a:rPr lang="en-US" sz="2000" b="1" i="1" dirty="0">
                <a:solidFill>
                  <a:srgbClr val="002060"/>
                </a:solidFill>
                <a:latin typeface="Arial" panose="020B0604020202020204" pitchFamily="34" charset="0"/>
                <a:cs typeface="Arial" panose="020B0604020202020204" pitchFamily="34" charset="0"/>
              </a:rPr>
              <a:t>Now if I do what I will not to do, it is no longer I who do it, but sin that dwells in me. </a:t>
            </a:r>
            <a:r>
              <a:rPr lang="en-US" sz="2200" b="1" baseline="30000" dirty="0">
                <a:solidFill>
                  <a:srgbClr val="0070C0"/>
                </a:solidFill>
                <a:latin typeface="Arial" panose="020B0604020202020204" pitchFamily="34" charset="0"/>
                <a:cs typeface="Arial" panose="020B0604020202020204" pitchFamily="34" charset="0"/>
              </a:rPr>
              <a:t>21</a:t>
            </a:r>
            <a:r>
              <a:rPr lang="en-US" sz="2000" b="1" i="1" dirty="0">
                <a:solidFill>
                  <a:srgbClr val="002060"/>
                </a:solidFill>
                <a:latin typeface="Arial" panose="020B0604020202020204" pitchFamily="34" charset="0"/>
                <a:cs typeface="Arial" panose="020B0604020202020204" pitchFamily="34" charset="0"/>
              </a:rPr>
              <a:t>I find then a law, that evil is present with me, the one who wills to do good.         </a:t>
            </a:r>
            <a:endParaRPr lang="en-US" b="1" dirty="0"/>
          </a:p>
        </p:txBody>
      </p:sp>
      <p:sp>
        <p:nvSpPr>
          <p:cNvPr id="12" name="TextBox 11"/>
          <p:cNvSpPr txBox="1"/>
          <p:nvPr/>
        </p:nvSpPr>
        <p:spPr>
          <a:xfrm>
            <a:off x="231353" y="4860875"/>
            <a:ext cx="8736378" cy="1938992"/>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Paul implies that the inherent nature of man is evil.  I’m sure there are times when all of us know </a:t>
            </a:r>
            <a:r>
              <a:rPr lang="en-US" sz="2000" b="1" u="sng" dirty="0">
                <a:latin typeface="Arial" panose="020B0604020202020204" pitchFamily="34" charset="0"/>
                <a:cs typeface="Arial" panose="020B0604020202020204" pitchFamily="34" charset="0"/>
              </a:rPr>
              <a:t>what</a:t>
            </a:r>
            <a:r>
              <a:rPr lang="en-US" sz="2000" b="1" dirty="0">
                <a:latin typeface="Arial" panose="020B0604020202020204" pitchFamily="34" charset="0"/>
                <a:cs typeface="Arial" panose="020B0604020202020204" pitchFamily="34" charset="0"/>
              </a:rPr>
              <a:t> we should do but don’t </a:t>
            </a:r>
            <a:r>
              <a:rPr lang="en-US" sz="2000" b="1" u="sng" dirty="0">
                <a:latin typeface="Arial" panose="020B0604020202020204" pitchFamily="34" charset="0"/>
                <a:cs typeface="Arial" panose="020B0604020202020204" pitchFamily="34" charset="0"/>
              </a:rPr>
              <a:t>do</a:t>
            </a:r>
            <a:r>
              <a:rPr lang="en-US" sz="2000" b="1" dirty="0">
                <a:latin typeface="Arial" panose="020B0604020202020204" pitchFamily="34" charset="0"/>
                <a:cs typeface="Arial" panose="020B0604020202020204" pitchFamily="34" charset="0"/>
              </a:rPr>
              <a:t> it.  Or, knowing we should NOT do something, do it anyway, usually finding some flimsy excuse for justification.  To the Christian, these episodes usually (and rightly) result in the guilt from a good conscience.  This leads to another question from Paul.</a:t>
            </a:r>
          </a:p>
        </p:txBody>
      </p:sp>
      <p:sp>
        <p:nvSpPr>
          <p:cNvPr id="6" name="Title 4">
            <a:extLst>
              <a:ext uri="{FF2B5EF4-FFF2-40B4-BE49-F238E27FC236}">
                <a16:creationId xmlns:a16="http://schemas.microsoft.com/office/drawing/2014/main" id="{D532726E-E704-8D43-93B7-414DD5A521C3}"/>
              </a:ext>
            </a:extLst>
          </p:cNvPr>
          <p:cNvSpPr txBox="1">
            <a:spLocks/>
          </p:cNvSpPr>
          <p:nvPr/>
        </p:nvSpPr>
        <p:spPr>
          <a:xfrm>
            <a:off x="345192" y="690395"/>
            <a:ext cx="6264927" cy="784034"/>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3600" dirty="0"/>
              <a:t>The Nature of Mankind</a:t>
            </a:r>
          </a:p>
        </p:txBody>
      </p:sp>
    </p:spTree>
    <p:extLst>
      <p:ext uri="{BB962C8B-B14F-4D97-AF65-F5344CB8AC3E}">
        <p14:creationId xmlns:p14="http://schemas.microsoft.com/office/powerpoint/2010/main" val="32912656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32726E-E704-8D43-93B7-414DD5A521C3}"/>
              </a:ext>
            </a:extLst>
          </p:cNvPr>
          <p:cNvSpPr>
            <a:spLocks noGrp="1"/>
          </p:cNvSpPr>
          <p:nvPr>
            <p:ph type="title"/>
          </p:nvPr>
        </p:nvSpPr>
        <p:spPr>
          <a:xfrm>
            <a:off x="457200" y="119349"/>
            <a:ext cx="4643610" cy="706916"/>
          </a:xfrm>
        </p:spPr>
        <p:txBody>
          <a:bodyPr>
            <a:normAutofit/>
          </a:bodyPr>
          <a:lstStyle/>
          <a:p>
            <a:r>
              <a:rPr lang="en-US" sz="4000" dirty="0"/>
              <a:t>Romans 7:24 – 8:5</a:t>
            </a:r>
          </a:p>
        </p:txBody>
      </p:sp>
      <p:sp>
        <p:nvSpPr>
          <p:cNvPr id="11" name="TextBox 10">
            <a:extLst>
              <a:ext uri="{FF2B5EF4-FFF2-40B4-BE49-F238E27FC236}">
                <a16:creationId xmlns:a16="http://schemas.microsoft.com/office/drawing/2014/main" id="{9073DE55-C866-8D47-8A26-FFE4FA6BD978}"/>
              </a:ext>
            </a:extLst>
          </p:cNvPr>
          <p:cNvSpPr txBox="1"/>
          <p:nvPr/>
        </p:nvSpPr>
        <p:spPr>
          <a:xfrm>
            <a:off x="240532" y="1948747"/>
            <a:ext cx="8747394" cy="707886"/>
          </a:xfrm>
          <a:prstGeom prst="rect">
            <a:avLst/>
          </a:prstGeom>
          <a:noFill/>
          <a:ln w="57150">
            <a:solidFill>
              <a:srgbClr val="FF0000"/>
            </a:solidFill>
          </a:ln>
        </p:spPr>
        <p:txBody>
          <a:bodyPr wrap="square" rtlCol="0">
            <a:spAutoFit/>
          </a:bodyPr>
          <a:lstStyle/>
          <a:p>
            <a:r>
              <a:rPr lang="en-US" sz="2000" b="1" dirty="0">
                <a:latin typeface="Arial" panose="020B0604020202020204" pitchFamily="34" charset="0"/>
                <a:cs typeface="Arial" panose="020B0604020202020204" pitchFamily="34" charset="0"/>
              </a:rPr>
              <a:t>Rom 7:24   </a:t>
            </a:r>
            <a:r>
              <a:rPr lang="en-US" sz="2000" b="1" i="1" dirty="0">
                <a:solidFill>
                  <a:srgbClr val="002060"/>
                </a:solidFill>
                <a:latin typeface="Arial" panose="020B0604020202020204" pitchFamily="34" charset="0"/>
                <a:cs typeface="Arial" panose="020B0604020202020204" pitchFamily="34" charset="0"/>
              </a:rPr>
              <a:t>O wretched man that I am! Who will deliver me from this body of death?             						</a:t>
            </a:r>
            <a:endParaRPr lang="en-US" b="1" dirty="0"/>
          </a:p>
        </p:txBody>
      </p:sp>
      <p:sp>
        <p:nvSpPr>
          <p:cNvPr id="12" name="TextBox 11"/>
          <p:cNvSpPr txBox="1"/>
          <p:nvPr/>
        </p:nvSpPr>
        <p:spPr>
          <a:xfrm>
            <a:off x="226860" y="2647367"/>
            <a:ext cx="8533105" cy="400110"/>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Answer:    Jesus Christ . . . But we must walk according to the Spirit !</a:t>
            </a:r>
          </a:p>
        </p:txBody>
      </p:sp>
      <p:sp>
        <p:nvSpPr>
          <p:cNvPr id="6" name="TextBox 5">
            <a:extLst>
              <a:ext uri="{FF2B5EF4-FFF2-40B4-BE49-F238E27FC236}">
                <a16:creationId xmlns:a16="http://schemas.microsoft.com/office/drawing/2014/main" id="{9073DE55-C866-8D47-8A26-FFE4FA6BD978}"/>
              </a:ext>
            </a:extLst>
          </p:cNvPr>
          <p:cNvSpPr txBox="1"/>
          <p:nvPr/>
        </p:nvSpPr>
        <p:spPr>
          <a:xfrm>
            <a:off x="240532" y="3028027"/>
            <a:ext cx="8747394" cy="3785652"/>
          </a:xfrm>
          <a:prstGeom prst="rect">
            <a:avLst/>
          </a:prstGeom>
          <a:noFill/>
          <a:ln w="57150">
            <a:solidFill>
              <a:srgbClr val="FF0000"/>
            </a:solidFill>
          </a:ln>
        </p:spPr>
        <p:txBody>
          <a:bodyPr wrap="square" rtlCol="0">
            <a:spAutoFit/>
          </a:bodyPr>
          <a:lstStyle/>
          <a:p>
            <a:r>
              <a:rPr lang="en-US" sz="2000" b="1" baseline="30000" dirty="0">
                <a:solidFill>
                  <a:srgbClr val="0070C0"/>
                </a:solidFill>
                <a:latin typeface="Arial" panose="020B0604020202020204" pitchFamily="34" charset="0"/>
                <a:cs typeface="Arial" panose="020B0604020202020204" pitchFamily="34" charset="0"/>
              </a:rPr>
              <a:t>25</a:t>
            </a:r>
            <a:r>
              <a:rPr lang="en-US" sz="2000" b="1" i="1" dirty="0">
                <a:solidFill>
                  <a:srgbClr val="002060"/>
                </a:solidFill>
                <a:latin typeface="Arial" panose="020B0604020202020204" pitchFamily="34" charset="0"/>
                <a:cs typeface="Arial" panose="020B0604020202020204" pitchFamily="34" charset="0"/>
              </a:rPr>
              <a:t>I thank God -- through Jesus Christ our Lord! </a:t>
            </a:r>
          </a:p>
          <a:p>
            <a:r>
              <a:rPr lang="en-US" sz="2200" b="1" baseline="30000" dirty="0">
                <a:solidFill>
                  <a:srgbClr val="0070C0"/>
                </a:solidFill>
                <a:latin typeface="Arial" panose="020B0604020202020204" pitchFamily="34" charset="0"/>
                <a:cs typeface="Arial" panose="020B0604020202020204" pitchFamily="34" charset="0"/>
              </a:rPr>
              <a:t>1</a:t>
            </a:r>
            <a:r>
              <a:rPr lang="en-US" sz="2000" b="1" i="1" dirty="0">
                <a:solidFill>
                  <a:srgbClr val="002060"/>
                </a:solidFill>
                <a:latin typeface="Arial" panose="020B0604020202020204" pitchFamily="34" charset="0"/>
                <a:cs typeface="Arial" panose="020B0604020202020204" pitchFamily="34" charset="0"/>
              </a:rPr>
              <a:t>There is therefore now no condemnation to those who are in Christ Jesus, who do not walk according to the flesh, but according to the Spirit. </a:t>
            </a:r>
            <a:r>
              <a:rPr lang="en-US" sz="2200" b="1" baseline="30000" dirty="0">
                <a:solidFill>
                  <a:srgbClr val="0070C0"/>
                </a:solidFill>
                <a:latin typeface="Arial" panose="020B0604020202020204" pitchFamily="34" charset="0"/>
                <a:cs typeface="Arial" panose="020B0604020202020204" pitchFamily="34" charset="0"/>
              </a:rPr>
              <a:t>2</a:t>
            </a:r>
            <a:r>
              <a:rPr lang="en-US" sz="2000" b="1" i="1" dirty="0">
                <a:solidFill>
                  <a:srgbClr val="002060"/>
                </a:solidFill>
                <a:latin typeface="Arial" panose="020B0604020202020204" pitchFamily="34" charset="0"/>
                <a:cs typeface="Arial" panose="020B0604020202020204" pitchFamily="34" charset="0"/>
              </a:rPr>
              <a:t>For the law of the Spirit of life in Christ Jesus has made me free from the law of sin and death. </a:t>
            </a:r>
            <a:r>
              <a:rPr lang="en-US" sz="2200" b="1" baseline="30000" dirty="0">
                <a:solidFill>
                  <a:srgbClr val="0070C0"/>
                </a:solidFill>
                <a:latin typeface="Arial" panose="020B0604020202020204" pitchFamily="34" charset="0"/>
                <a:cs typeface="Arial" panose="020B0604020202020204" pitchFamily="34" charset="0"/>
              </a:rPr>
              <a:t>3</a:t>
            </a:r>
            <a:r>
              <a:rPr lang="en-US" sz="2000" b="1" i="1" dirty="0">
                <a:solidFill>
                  <a:srgbClr val="002060"/>
                </a:solidFill>
                <a:latin typeface="Arial" panose="020B0604020202020204" pitchFamily="34" charset="0"/>
                <a:cs typeface="Arial" panose="020B0604020202020204" pitchFamily="34" charset="0"/>
              </a:rPr>
              <a:t>For what the law could not do in that it was weak through the flesh, God did by sending His own Son in the likeness of sinful flesh, on account of sin: He condemned sin in the flesh, </a:t>
            </a:r>
            <a:r>
              <a:rPr lang="en-US" sz="2200" b="1" baseline="30000" dirty="0">
                <a:solidFill>
                  <a:srgbClr val="0070C0"/>
                </a:solidFill>
                <a:latin typeface="Arial" panose="020B0604020202020204" pitchFamily="34" charset="0"/>
                <a:cs typeface="Arial" panose="020B0604020202020204" pitchFamily="34" charset="0"/>
              </a:rPr>
              <a:t>4</a:t>
            </a:r>
            <a:r>
              <a:rPr lang="en-US" sz="2000" b="1" i="1" dirty="0">
                <a:solidFill>
                  <a:srgbClr val="002060"/>
                </a:solidFill>
                <a:latin typeface="Arial" panose="020B0604020202020204" pitchFamily="34" charset="0"/>
                <a:cs typeface="Arial" panose="020B0604020202020204" pitchFamily="34" charset="0"/>
              </a:rPr>
              <a:t>that the righteous requirement of the law might be fulfilled in us who do not walk according to the flesh but according to the Spirit. </a:t>
            </a:r>
            <a:r>
              <a:rPr lang="en-US" sz="2200" b="1" baseline="30000" dirty="0">
                <a:solidFill>
                  <a:srgbClr val="0070C0"/>
                </a:solidFill>
                <a:latin typeface="Arial" panose="020B0604020202020204" pitchFamily="34" charset="0"/>
                <a:cs typeface="Arial" panose="020B0604020202020204" pitchFamily="34" charset="0"/>
              </a:rPr>
              <a:t>5</a:t>
            </a:r>
            <a:r>
              <a:rPr lang="en-US" sz="2000" b="1" i="1" dirty="0">
                <a:solidFill>
                  <a:srgbClr val="002060"/>
                </a:solidFill>
                <a:latin typeface="Arial" panose="020B0604020202020204" pitchFamily="34" charset="0"/>
                <a:cs typeface="Arial" panose="020B0604020202020204" pitchFamily="34" charset="0"/>
              </a:rPr>
              <a:t>For those who live according to the flesh set their minds on the things of the flesh, but those who live according to the Spirit, the things of the Spirit.            							</a:t>
            </a:r>
            <a:r>
              <a:rPr lang="en-US" b="1" dirty="0"/>
              <a:t>NKJV</a:t>
            </a:r>
          </a:p>
        </p:txBody>
      </p:sp>
      <p:sp>
        <p:nvSpPr>
          <p:cNvPr id="7" name="TextBox 6"/>
          <p:cNvSpPr txBox="1"/>
          <p:nvPr/>
        </p:nvSpPr>
        <p:spPr>
          <a:xfrm>
            <a:off x="240532" y="1541038"/>
            <a:ext cx="3467616" cy="400110"/>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Another </a:t>
            </a:r>
            <a:r>
              <a:rPr lang="en-US" sz="2000" b="1" dirty="0"/>
              <a:t>Question from Paul:</a:t>
            </a:r>
            <a:endParaRPr lang="en-US" sz="2000" b="1" dirty="0">
              <a:latin typeface="Arial" panose="020B0604020202020204" pitchFamily="34" charset="0"/>
              <a:cs typeface="Arial" panose="020B0604020202020204" pitchFamily="34" charset="0"/>
            </a:endParaRPr>
          </a:p>
        </p:txBody>
      </p:sp>
      <p:sp>
        <p:nvSpPr>
          <p:cNvPr id="8" name="Title 4">
            <a:extLst>
              <a:ext uri="{FF2B5EF4-FFF2-40B4-BE49-F238E27FC236}">
                <a16:creationId xmlns:a16="http://schemas.microsoft.com/office/drawing/2014/main" id="{D532726E-E704-8D43-93B7-414DD5A521C3}"/>
              </a:ext>
            </a:extLst>
          </p:cNvPr>
          <p:cNvSpPr txBox="1">
            <a:spLocks/>
          </p:cNvSpPr>
          <p:nvPr/>
        </p:nvSpPr>
        <p:spPr>
          <a:xfrm>
            <a:off x="422310" y="745480"/>
            <a:ext cx="8292031" cy="706916"/>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3600" dirty="0"/>
              <a:t>Who Will Deliver Us From this Death?</a:t>
            </a:r>
          </a:p>
        </p:txBody>
      </p:sp>
    </p:spTree>
    <p:extLst>
      <p:ext uri="{BB962C8B-B14F-4D97-AF65-F5344CB8AC3E}">
        <p14:creationId xmlns:p14="http://schemas.microsoft.com/office/powerpoint/2010/main" val="33782865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32726E-E704-8D43-93B7-414DD5A521C3}"/>
              </a:ext>
            </a:extLst>
          </p:cNvPr>
          <p:cNvSpPr>
            <a:spLocks noGrp="1"/>
          </p:cNvSpPr>
          <p:nvPr>
            <p:ph type="title"/>
          </p:nvPr>
        </p:nvSpPr>
        <p:spPr>
          <a:xfrm>
            <a:off x="457199" y="152400"/>
            <a:ext cx="5657161" cy="673865"/>
          </a:xfrm>
        </p:spPr>
        <p:txBody>
          <a:bodyPr>
            <a:noAutofit/>
          </a:bodyPr>
          <a:lstStyle/>
          <a:p>
            <a:r>
              <a:rPr lang="en-US" sz="4000" dirty="0"/>
              <a:t>Romans 8:9-11;14-17</a:t>
            </a:r>
          </a:p>
        </p:txBody>
      </p:sp>
      <p:sp>
        <p:nvSpPr>
          <p:cNvPr id="11" name="TextBox 10">
            <a:extLst>
              <a:ext uri="{FF2B5EF4-FFF2-40B4-BE49-F238E27FC236}">
                <a16:creationId xmlns:a16="http://schemas.microsoft.com/office/drawing/2014/main" id="{9073DE55-C866-8D47-8A26-FFE4FA6BD978}"/>
              </a:ext>
            </a:extLst>
          </p:cNvPr>
          <p:cNvSpPr txBox="1"/>
          <p:nvPr/>
        </p:nvSpPr>
        <p:spPr>
          <a:xfrm>
            <a:off x="231353" y="1600230"/>
            <a:ext cx="8747394" cy="2246769"/>
          </a:xfrm>
          <a:prstGeom prst="rect">
            <a:avLst/>
          </a:prstGeom>
          <a:noFill/>
          <a:ln w="57150">
            <a:solidFill>
              <a:srgbClr val="FF0000"/>
            </a:solidFill>
          </a:ln>
        </p:spPr>
        <p:txBody>
          <a:bodyPr wrap="square" rtlCol="0">
            <a:spAutoFit/>
          </a:bodyPr>
          <a:lstStyle/>
          <a:p>
            <a:r>
              <a:rPr lang="en-US" sz="2000" b="1" baseline="30000" dirty="0">
                <a:solidFill>
                  <a:srgbClr val="0070C0"/>
                </a:solidFill>
                <a:latin typeface="Arial" panose="020B0604020202020204" pitchFamily="34" charset="0"/>
                <a:cs typeface="Arial" panose="020B0604020202020204" pitchFamily="34" charset="0"/>
              </a:rPr>
              <a:t>9</a:t>
            </a:r>
            <a:r>
              <a:rPr lang="en-US" sz="2000" b="1" i="1" dirty="0">
                <a:solidFill>
                  <a:srgbClr val="002060"/>
                </a:solidFill>
                <a:latin typeface="Arial" panose="020B0604020202020204" pitchFamily="34" charset="0"/>
                <a:cs typeface="Arial" panose="020B0604020202020204" pitchFamily="34" charset="0"/>
              </a:rPr>
              <a:t>But you are not in the flesh but in the Spirit, if indeed the Spirit of God dwells in you. Now if anyone does not have the Spirit of Christ, he is not His. </a:t>
            </a:r>
            <a:r>
              <a:rPr lang="en-US" sz="2200" b="1" baseline="30000" dirty="0">
                <a:solidFill>
                  <a:srgbClr val="0070C0"/>
                </a:solidFill>
                <a:latin typeface="Arial" panose="020B0604020202020204" pitchFamily="34" charset="0"/>
                <a:cs typeface="Arial" panose="020B0604020202020204" pitchFamily="34" charset="0"/>
              </a:rPr>
              <a:t>10</a:t>
            </a:r>
            <a:r>
              <a:rPr lang="en-US" sz="2000" b="1" i="1" dirty="0">
                <a:solidFill>
                  <a:srgbClr val="002060"/>
                </a:solidFill>
                <a:latin typeface="Arial" panose="020B0604020202020204" pitchFamily="34" charset="0"/>
                <a:cs typeface="Arial" panose="020B0604020202020204" pitchFamily="34" charset="0"/>
              </a:rPr>
              <a:t>And if Christ is in you, the body is dead because of sin, but the Spirit is life because of righteousness. </a:t>
            </a:r>
            <a:r>
              <a:rPr lang="en-US" sz="2200" b="1" baseline="30000" dirty="0">
                <a:solidFill>
                  <a:srgbClr val="0070C0"/>
                </a:solidFill>
                <a:latin typeface="Arial" panose="020B0604020202020204" pitchFamily="34" charset="0"/>
                <a:cs typeface="Arial" panose="020B0604020202020204" pitchFamily="34" charset="0"/>
              </a:rPr>
              <a:t>11</a:t>
            </a:r>
            <a:r>
              <a:rPr lang="en-US" sz="2000" b="1" i="1" dirty="0">
                <a:solidFill>
                  <a:srgbClr val="002060"/>
                </a:solidFill>
                <a:latin typeface="Arial" panose="020B0604020202020204" pitchFamily="34" charset="0"/>
                <a:cs typeface="Arial" panose="020B0604020202020204" pitchFamily="34" charset="0"/>
              </a:rPr>
              <a:t>But if the Spirit of Him who raised Jesus from the dead dwells in you, He who raised Christ from the dead will also give life to your mortal bodies through His Spirit who dwells in you.           				</a:t>
            </a:r>
            <a:r>
              <a:rPr lang="en-US" b="1" dirty="0"/>
              <a:t>NKJV</a:t>
            </a:r>
          </a:p>
        </p:txBody>
      </p:sp>
      <p:sp>
        <p:nvSpPr>
          <p:cNvPr id="12" name="TextBox 11"/>
          <p:cNvSpPr txBox="1"/>
          <p:nvPr/>
        </p:nvSpPr>
        <p:spPr>
          <a:xfrm>
            <a:off x="231353" y="3953302"/>
            <a:ext cx="8756573"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The Holy Spirit dwells within Christians and provides guidance.   We are sons of God if we allow the Spirit to lead us.</a:t>
            </a:r>
          </a:p>
        </p:txBody>
      </p:sp>
      <p:sp>
        <p:nvSpPr>
          <p:cNvPr id="6" name="TextBox 5">
            <a:extLst>
              <a:ext uri="{FF2B5EF4-FFF2-40B4-BE49-F238E27FC236}">
                <a16:creationId xmlns:a16="http://schemas.microsoft.com/office/drawing/2014/main" id="{9073DE55-C866-8D47-8A26-FFE4FA6BD978}"/>
              </a:ext>
            </a:extLst>
          </p:cNvPr>
          <p:cNvSpPr txBox="1"/>
          <p:nvPr/>
        </p:nvSpPr>
        <p:spPr>
          <a:xfrm>
            <a:off x="240532" y="4771291"/>
            <a:ext cx="8747394" cy="1323439"/>
          </a:xfrm>
          <a:prstGeom prst="rect">
            <a:avLst/>
          </a:prstGeom>
          <a:noFill/>
          <a:ln w="57150">
            <a:solidFill>
              <a:srgbClr val="FF0000"/>
            </a:solidFill>
          </a:ln>
        </p:spPr>
        <p:txBody>
          <a:bodyPr wrap="square" rtlCol="0">
            <a:spAutoFit/>
          </a:bodyPr>
          <a:lstStyle/>
          <a:p>
            <a:r>
              <a:rPr lang="en-US" sz="2000" b="1" baseline="30000" dirty="0">
                <a:solidFill>
                  <a:srgbClr val="0070C0"/>
                </a:solidFill>
                <a:latin typeface="Arial" panose="020B0604020202020204" pitchFamily="34" charset="0"/>
                <a:cs typeface="Arial" panose="020B0604020202020204" pitchFamily="34" charset="0"/>
              </a:rPr>
              <a:t>14</a:t>
            </a:r>
            <a:r>
              <a:rPr lang="en-US" sz="2000" b="1" i="1" dirty="0">
                <a:solidFill>
                  <a:srgbClr val="002060"/>
                </a:solidFill>
                <a:latin typeface="Arial" panose="020B0604020202020204" pitchFamily="34" charset="0"/>
                <a:cs typeface="Arial" panose="020B0604020202020204" pitchFamily="34" charset="0"/>
              </a:rPr>
              <a:t>For as many as are led by the Spirit of God, these are sons of God.  </a:t>
            </a:r>
            <a:r>
              <a:rPr lang="en-US" sz="2200" b="1" baseline="30000" dirty="0">
                <a:solidFill>
                  <a:srgbClr val="0070C0"/>
                </a:solidFill>
                <a:latin typeface="Arial" panose="020B0604020202020204" pitchFamily="34" charset="0"/>
                <a:cs typeface="Arial" panose="020B0604020202020204" pitchFamily="34" charset="0"/>
              </a:rPr>
              <a:t>16</a:t>
            </a:r>
            <a:r>
              <a:rPr lang="en-US" sz="2000" b="1" i="1" dirty="0">
                <a:solidFill>
                  <a:srgbClr val="002060"/>
                </a:solidFill>
                <a:latin typeface="Arial" panose="020B0604020202020204" pitchFamily="34" charset="0"/>
                <a:cs typeface="Arial" panose="020B0604020202020204" pitchFamily="34" charset="0"/>
              </a:rPr>
              <a:t>The Spirit Himself bears witness with our spirit that we are children of God, </a:t>
            </a:r>
            <a:r>
              <a:rPr lang="en-US" sz="2200" b="1" baseline="30000" dirty="0">
                <a:solidFill>
                  <a:srgbClr val="0070C0"/>
                </a:solidFill>
                <a:latin typeface="Arial" panose="020B0604020202020204" pitchFamily="34" charset="0"/>
                <a:cs typeface="Arial" panose="020B0604020202020204" pitchFamily="34" charset="0"/>
              </a:rPr>
              <a:t>17</a:t>
            </a:r>
            <a:r>
              <a:rPr lang="en-US" sz="2000" b="1" i="1" dirty="0">
                <a:solidFill>
                  <a:srgbClr val="002060"/>
                </a:solidFill>
                <a:latin typeface="Arial" panose="020B0604020202020204" pitchFamily="34" charset="0"/>
                <a:cs typeface="Arial" panose="020B0604020202020204" pitchFamily="34" charset="0"/>
              </a:rPr>
              <a:t>and if children, then heirs -- heirs of God and joint heirs with Christ . . .				      			</a:t>
            </a:r>
            <a:r>
              <a:rPr lang="en-US" b="1" dirty="0"/>
              <a:t>NKJV</a:t>
            </a:r>
          </a:p>
        </p:txBody>
      </p:sp>
      <p:sp>
        <p:nvSpPr>
          <p:cNvPr id="7" name="Title 4">
            <a:extLst>
              <a:ext uri="{FF2B5EF4-FFF2-40B4-BE49-F238E27FC236}">
                <a16:creationId xmlns:a16="http://schemas.microsoft.com/office/drawing/2014/main" id="{D532726E-E704-8D43-93B7-414DD5A521C3}"/>
              </a:ext>
            </a:extLst>
          </p:cNvPr>
          <p:cNvSpPr txBox="1">
            <a:spLocks/>
          </p:cNvSpPr>
          <p:nvPr/>
        </p:nvSpPr>
        <p:spPr>
          <a:xfrm>
            <a:off x="466378" y="672030"/>
            <a:ext cx="7487799" cy="791384"/>
          </a:xfrm>
          <a:prstGeom prst="rect">
            <a:avLst/>
          </a:prstGeom>
        </p:spPr>
        <p:txBody>
          <a:bodyPr vert="horz" lIns="91440" rIns="45720" rtlCol="0" anchor="ctr">
            <a:normAutofit fontScale="975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3700" dirty="0"/>
              <a:t>The Holy Spirit Dwells in Us</a:t>
            </a:r>
          </a:p>
        </p:txBody>
      </p:sp>
    </p:spTree>
    <p:extLst>
      <p:ext uri="{BB962C8B-B14F-4D97-AF65-F5344CB8AC3E}">
        <p14:creationId xmlns:p14="http://schemas.microsoft.com/office/powerpoint/2010/main" val="17451505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32726E-E704-8D43-93B7-414DD5A521C3}"/>
              </a:ext>
            </a:extLst>
          </p:cNvPr>
          <p:cNvSpPr>
            <a:spLocks noGrp="1"/>
          </p:cNvSpPr>
          <p:nvPr>
            <p:ph type="title"/>
          </p:nvPr>
        </p:nvSpPr>
        <p:spPr>
          <a:xfrm>
            <a:off x="457200" y="152400"/>
            <a:ext cx="4147850" cy="684882"/>
          </a:xfrm>
        </p:spPr>
        <p:txBody>
          <a:bodyPr>
            <a:noAutofit/>
          </a:bodyPr>
          <a:lstStyle/>
          <a:p>
            <a:r>
              <a:rPr lang="en-US" sz="4000" dirty="0"/>
              <a:t>Romans 8:26-27</a:t>
            </a:r>
          </a:p>
        </p:txBody>
      </p:sp>
      <p:sp>
        <p:nvSpPr>
          <p:cNvPr id="11" name="TextBox 10">
            <a:extLst>
              <a:ext uri="{FF2B5EF4-FFF2-40B4-BE49-F238E27FC236}">
                <a16:creationId xmlns:a16="http://schemas.microsoft.com/office/drawing/2014/main" id="{9073DE55-C866-8D47-8A26-FFE4FA6BD978}"/>
              </a:ext>
            </a:extLst>
          </p:cNvPr>
          <p:cNvSpPr txBox="1"/>
          <p:nvPr/>
        </p:nvSpPr>
        <p:spPr>
          <a:xfrm>
            <a:off x="231353" y="1600230"/>
            <a:ext cx="8747394" cy="1938992"/>
          </a:xfrm>
          <a:prstGeom prst="rect">
            <a:avLst/>
          </a:prstGeom>
          <a:noFill/>
          <a:ln w="57150">
            <a:solidFill>
              <a:srgbClr val="FF0000"/>
            </a:solidFill>
          </a:ln>
        </p:spPr>
        <p:txBody>
          <a:bodyPr wrap="square" rtlCol="0">
            <a:spAutoFit/>
          </a:bodyPr>
          <a:lstStyle/>
          <a:p>
            <a:r>
              <a:rPr lang="en-US" sz="2200" b="1" baseline="30000" dirty="0">
                <a:solidFill>
                  <a:srgbClr val="0070C0"/>
                </a:solidFill>
                <a:latin typeface="Arial" panose="020B0604020202020204" pitchFamily="34" charset="0"/>
                <a:cs typeface="Arial" panose="020B0604020202020204" pitchFamily="34" charset="0"/>
              </a:rPr>
              <a:t>26</a:t>
            </a:r>
            <a:r>
              <a:rPr lang="en-US" sz="2000" b="1" i="1" dirty="0">
                <a:solidFill>
                  <a:srgbClr val="002060"/>
                </a:solidFill>
                <a:latin typeface="Arial" panose="020B0604020202020204" pitchFamily="34" charset="0"/>
                <a:cs typeface="Arial" panose="020B0604020202020204" pitchFamily="34" charset="0"/>
              </a:rPr>
              <a:t>Likewise the Spirit also helps in our weaknesses. For we do not know what we should pray for as we ought, but the Spirit Himself makes intercession for us with groanings which cannot be uttered.</a:t>
            </a:r>
          </a:p>
          <a:p>
            <a:r>
              <a:rPr lang="en-US" sz="2200" b="1" baseline="30000" dirty="0">
                <a:solidFill>
                  <a:srgbClr val="0070C0"/>
                </a:solidFill>
                <a:latin typeface="Arial" panose="020B0604020202020204" pitchFamily="34" charset="0"/>
                <a:cs typeface="Arial" panose="020B0604020202020204" pitchFamily="34" charset="0"/>
              </a:rPr>
              <a:t>27</a:t>
            </a:r>
            <a:r>
              <a:rPr lang="en-US" sz="2000" b="1" i="1" dirty="0">
                <a:solidFill>
                  <a:srgbClr val="002060"/>
                </a:solidFill>
                <a:latin typeface="Arial" panose="020B0604020202020204" pitchFamily="34" charset="0"/>
                <a:cs typeface="Arial" panose="020B0604020202020204" pitchFamily="34" charset="0"/>
              </a:rPr>
              <a:t>Now He who searches the hearts knows what the mind of the Spirit is, because He makes intercession for the saints according to the will of God.            						</a:t>
            </a:r>
            <a:r>
              <a:rPr lang="en-US" b="1" dirty="0"/>
              <a:t>NKJV</a:t>
            </a:r>
          </a:p>
        </p:txBody>
      </p:sp>
      <p:sp>
        <p:nvSpPr>
          <p:cNvPr id="12" name="TextBox 11"/>
          <p:cNvSpPr txBox="1"/>
          <p:nvPr/>
        </p:nvSpPr>
        <p:spPr>
          <a:xfrm>
            <a:off x="231353" y="3899972"/>
            <a:ext cx="5505033" cy="400110"/>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The Holy Spirit intercedes for us with God.  </a:t>
            </a:r>
          </a:p>
        </p:txBody>
      </p:sp>
      <p:sp>
        <p:nvSpPr>
          <p:cNvPr id="6" name="Title 4">
            <a:extLst>
              <a:ext uri="{FF2B5EF4-FFF2-40B4-BE49-F238E27FC236}">
                <a16:creationId xmlns:a16="http://schemas.microsoft.com/office/drawing/2014/main" id="{D532726E-E704-8D43-93B7-414DD5A521C3}"/>
              </a:ext>
            </a:extLst>
          </p:cNvPr>
          <p:cNvSpPr txBox="1">
            <a:spLocks/>
          </p:cNvSpPr>
          <p:nvPr/>
        </p:nvSpPr>
        <p:spPr>
          <a:xfrm>
            <a:off x="446182" y="757411"/>
            <a:ext cx="7375793" cy="684882"/>
          </a:xfrm>
          <a:prstGeom prst="rect">
            <a:avLst/>
          </a:prstGeom>
        </p:spPr>
        <p:txBody>
          <a:bodyPr vert="horz" lIns="91440" rIns="45720" rtlCol="0" anchor="ctr">
            <a:normAutofit fontScale="975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3700" dirty="0">
                <a:latin typeface="+mn-lt"/>
                <a:cs typeface="Arial" panose="020B0604020202020204" pitchFamily="34" charset="0"/>
              </a:rPr>
              <a:t>The Holy Spirit Intercedes for Us</a:t>
            </a:r>
            <a:endParaRPr lang="en-US" sz="3700" dirty="0">
              <a:latin typeface="+mn-lt"/>
            </a:endParaRPr>
          </a:p>
        </p:txBody>
      </p:sp>
    </p:spTree>
    <p:extLst>
      <p:ext uri="{BB962C8B-B14F-4D97-AF65-F5344CB8AC3E}">
        <p14:creationId xmlns:p14="http://schemas.microsoft.com/office/powerpoint/2010/main" val="217074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8D11-4B4A-7F4F-87FA-29D802DEF44D}"/>
              </a:ext>
            </a:extLst>
          </p:cNvPr>
          <p:cNvSpPr>
            <a:spLocks noGrp="1"/>
          </p:cNvSpPr>
          <p:nvPr>
            <p:ph type="title"/>
          </p:nvPr>
        </p:nvSpPr>
        <p:spPr/>
        <p:txBody>
          <a:bodyPr>
            <a:normAutofit/>
          </a:bodyPr>
          <a:lstStyle/>
          <a:p>
            <a:r>
              <a:rPr lang="en-US" sz="4000" dirty="0"/>
              <a:t>About the New Testament  “Canon”</a:t>
            </a:r>
          </a:p>
        </p:txBody>
      </p:sp>
      <p:sp>
        <p:nvSpPr>
          <p:cNvPr id="3" name="Content Placeholder 2">
            <a:extLst>
              <a:ext uri="{FF2B5EF4-FFF2-40B4-BE49-F238E27FC236}">
                <a16:creationId xmlns:a16="http://schemas.microsoft.com/office/drawing/2014/main" id="{D084CC27-97BF-3748-B3CC-461AF0B630A5}"/>
              </a:ext>
            </a:extLst>
          </p:cNvPr>
          <p:cNvSpPr>
            <a:spLocks noGrp="1"/>
          </p:cNvSpPr>
          <p:nvPr>
            <p:ph idx="1"/>
          </p:nvPr>
        </p:nvSpPr>
        <p:spPr>
          <a:xfrm>
            <a:off x="0" y="1676399"/>
            <a:ext cx="9144000" cy="5103019"/>
          </a:xfrm>
        </p:spPr>
        <p:txBody>
          <a:bodyPr/>
          <a:lstStyle/>
          <a:p>
            <a:pPr marL="118872" indent="0">
              <a:buNone/>
            </a:pPr>
            <a:r>
              <a:rPr lang="en-US" sz="2400" dirty="0"/>
              <a:t>The list of books which are recognized as inspired and authoritative. </a:t>
            </a:r>
          </a:p>
          <a:p>
            <a:pPr marL="118872" indent="0">
              <a:buNone/>
            </a:pPr>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CA80445A-2EA1-FA4B-9E8F-738F634D433B}"/>
              </a:ext>
            </a:extLst>
          </p:cNvPr>
          <p:cNvSpPr txBox="1"/>
          <p:nvPr/>
        </p:nvSpPr>
        <p:spPr>
          <a:xfrm>
            <a:off x="91476" y="3096986"/>
            <a:ext cx="1554732" cy="1754326"/>
          </a:xfrm>
          <a:prstGeom prst="rect">
            <a:avLst/>
          </a:prstGeom>
          <a:noFill/>
          <a:ln>
            <a:solidFill>
              <a:schemeClr val="tx1"/>
            </a:solidFill>
          </a:ln>
        </p:spPr>
        <p:txBody>
          <a:bodyPr wrap="square" rtlCol="0">
            <a:spAutoFit/>
          </a:bodyPr>
          <a:lstStyle/>
          <a:p>
            <a:r>
              <a:rPr lang="en-US" b="1" u="sng" dirty="0"/>
              <a:t>Gospels</a:t>
            </a:r>
            <a:r>
              <a:rPr lang="en-US" dirty="0"/>
              <a:t> (4)</a:t>
            </a:r>
            <a:endParaRPr lang="en-US" b="1" u="sng" dirty="0"/>
          </a:p>
          <a:p>
            <a:r>
              <a:rPr lang="en-US" dirty="0"/>
              <a:t>Matthew </a:t>
            </a:r>
          </a:p>
          <a:p>
            <a:r>
              <a:rPr lang="en-US" dirty="0"/>
              <a:t>Mark </a:t>
            </a:r>
          </a:p>
          <a:p>
            <a:r>
              <a:rPr lang="en-US" dirty="0"/>
              <a:t>Luke</a:t>
            </a:r>
          </a:p>
          <a:p>
            <a:r>
              <a:rPr lang="en-US" dirty="0"/>
              <a:t>John</a:t>
            </a:r>
          </a:p>
          <a:p>
            <a:endParaRPr lang="en-US" dirty="0"/>
          </a:p>
        </p:txBody>
      </p:sp>
      <p:sp>
        <p:nvSpPr>
          <p:cNvPr id="7" name="TextBox 6">
            <a:extLst>
              <a:ext uri="{FF2B5EF4-FFF2-40B4-BE49-F238E27FC236}">
                <a16:creationId xmlns:a16="http://schemas.microsoft.com/office/drawing/2014/main" id="{045F3FC1-D6CA-5848-8695-40847539D854}"/>
              </a:ext>
            </a:extLst>
          </p:cNvPr>
          <p:cNvSpPr txBox="1"/>
          <p:nvPr/>
        </p:nvSpPr>
        <p:spPr>
          <a:xfrm>
            <a:off x="1757221" y="3096986"/>
            <a:ext cx="1082169" cy="923330"/>
          </a:xfrm>
          <a:prstGeom prst="rect">
            <a:avLst/>
          </a:prstGeom>
          <a:noFill/>
          <a:ln>
            <a:solidFill>
              <a:schemeClr val="tx1"/>
            </a:solidFill>
          </a:ln>
        </p:spPr>
        <p:txBody>
          <a:bodyPr wrap="square" rtlCol="0">
            <a:spAutoFit/>
          </a:bodyPr>
          <a:lstStyle/>
          <a:p>
            <a:r>
              <a:rPr lang="en-US" b="1" u="sng" dirty="0"/>
              <a:t>Acts </a:t>
            </a:r>
            <a:r>
              <a:rPr lang="en-US" u="sng" dirty="0"/>
              <a:t>(1)</a:t>
            </a:r>
          </a:p>
          <a:p>
            <a:r>
              <a:rPr lang="en-US" dirty="0"/>
              <a:t>Book of History</a:t>
            </a:r>
          </a:p>
        </p:txBody>
      </p:sp>
      <p:sp>
        <p:nvSpPr>
          <p:cNvPr id="8" name="TextBox 7">
            <a:extLst>
              <a:ext uri="{FF2B5EF4-FFF2-40B4-BE49-F238E27FC236}">
                <a16:creationId xmlns:a16="http://schemas.microsoft.com/office/drawing/2014/main" id="{05D71320-4DAB-2441-9D73-DC75850A5117}"/>
              </a:ext>
            </a:extLst>
          </p:cNvPr>
          <p:cNvSpPr txBox="1"/>
          <p:nvPr/>
        </p:nvSpPr>
        <p:spPr>
          <a:xfrm>
            <a:off x="2914174" y="3099988"/>
            <a:ext cx="2025683" cy="3139321"/>
          </a:xfrm>
          <a:prstGeom prst="rect">
            <a:avLst/>
          </a:prstGeom>
          <a:noFill/>
          <a:ln>
            <a:solidFill>
              <a:schemeClr val="tx1"/>
            </a:solidFill>
          </a:ln>
        </p:spPr>
        <p:txBody>
          <a:bodyPr wrap="none" rtlCol="0">
            <a:spAutoFit/>
          </a:bodyPr>
          <a:lstStyle/>
          <a:p>
            <a:r>
              <a:rPr lang="en-US" b="1" u="sng" dirty="0"/>
              <a:t>Letters of Paul</a:t>
            </a:r>
            <a:r>
              <a:rPr lang="en-US" dirty="0"/>
              <a:t> (13)</a:t>
            </a:r>
            <a:endParaRPr lang="en-US" b="1" u="sng" dirty="0"/>
          </a:p>
          <a:p>
            <a:r>
              <a:rPr lang="en-US" dirty="0"/>
              <a:t>Thessalonians (2)</a:t>
            </a:r>
          </a:p>
          <a:p>
            <a:r>
              <a:rPr lang="en-US" dirty="0"/>
              <a:t>Corinthians (2)</a:t>
            </a:r>
          </a:p>
          <a:p>
            <a:r>
              <a:rPr lang="en-US" b="1" dirty="0">
                <a:solidFill>
                  <a:srgbClr val="FF0000"/>
                </a:solidFill>
              </a:rPr>
              <a:t>Romans</a:t>
            </a:r>
          </a:p>
          <a:p>
            <a:r>
              <a:rPr lang="en-US" dirty="0"/>
              <a:t>Galatians </a:t>
            </a:r>
          </a:p>
          <a:p>
            <a:r>
              <a:rPr lang="en-US" dirty="0"/>
              <a:t>Philippians</a:t>
            </a:r>
          </a:p>
          <a:p>
            <a:r>
              <a:rPr lang="en-US" dirty="0"/>
              <a:t>Philemon</a:t>
            </a:r>
          </a:p>
          <a:p>
            <a:r>
              <a:rPr lang="en-US" dirty="0"/>
              <a:t>Ephesians</a:t>
            </a:r>
          </a:p>
          <a:p>
            <a:r>
              <a:rPr lang="en-US" dirty="0"/>
              <a:t>Colossians</a:t>
            </a:r>
          </a:p>
          <a:p>
            <a:r>
              <a:rPr lang="en-US" dirty="0"/>
              <a:t>Timothy (2)</a:t>
            </a:r>
          </a:p>
          <a:p>
            <a:r>
              <a:rPr lang="en-US" dirty="0"/>
              <a:t>Titus</a:t>
            </a:r>
          </a:p>
        </p:txBody>
      </p:sp>
      <p:sp>
        <p:nvSpPr>
          <p:cNvPr id="9" name="TextBox 8">
            <a:extLst>
              <a:ext uri="{FF2B5EF4-FFF2-40B4-BE49-F238E27FC236}">
                <a16:creationId xmlns:a16="http://schemas.microsoft.com/office/drawing/2014/main" id="{134057AB-E90B-2A4C-83A1-A9BE516C2B8D}"/>
              </a:ext>
            </a:extLst>
          </p:cNvPr>
          <p:cNvSpPr txBox="1"/>
          <p:nvPr/>
        </p:nvSpPr>
        <p:spPr>
          <a:xfrm>
            <a:off x="5014641" y="3096986"/>
            <a:ext cx="2116849" cy="2031325"/>
          </a:xfrm>
          <a:prstGeom prst="rect">
            <a:avLst/>
          </a:prstGeom>
          <a:noFill/>
          <a:ln>
            <a:solidFill>
              <a:schemeClr val="tx1"/>
            </a:solidFill>
          </a:ln>
        </p:spPr>
        <p:txBody>
          <a:bodyPr wrap="square" rtlCol="0">
            <a:spAutoFit/>
          </a:bodyPr>
          <a:lstStyle/>
          <a:p>
            <a:r>
              <a:rPr lang="en-US" b="1" u="sng" dirty="0"/>
              <a:t>General Letters </a:t>
            </a:r>
            <a:r>
              <a:rPr lang="en-US" dirty="0"/>
              <a:t>(8)</a:t>
            </a:r>
          </a:p>
          <a:p>
            <a:r>
              <a:rPr lang="en-US" dirty="0"/>
              <a:t>James</a:t>
            </a:r>
          </a:p>
          <a:p>
            <a:r>
              <a:rPr lang="en-US" dirty="0"/>
              <a:t>1 &amp; 2 Peter</a:t>
            </a:r>
          </a:p>
          <a:p>
            <a:r>
              <a:rPr lang="en-US" dirty="0"/>
              <a:t>1,2, 3 John </a:t>
            </a:r>
          </a:p>
          <a:p>
            <a:r>
              <a:rPr lang="en-US" dirty="0"/>
              <a:t>Jude</a:t>
            </a:r>
          </a:p>
          <a:p>
            <a:r>
              <a:rPr lang="en-US" dirty="0"/>
              <a:t>Hebrews</a:t>
            </a:r>
          </a:p>
          <a:p>
            <a:endParaRPr lang="en-US" dirty="0"/>
          </a:p>
        </p:txBody>
      </p:sp>
      <p:sp>
        <p:nvSpPr>
          <p:cNvPr id="10" name="TextBox 9">
            <a:extLst>
              <a:ext uri="{FF2B5EF4-FFF2-40B4-BE49-F238E27FC236}">
                <a16:creationId xmlns:a16="http://schemas.microsoft.com/office/drawing/2014/main" id="{BC2F2823-52DA-514C-81EE-9121E799D0F7}"/>
              </a:ext>
            </a:extLst>
          </p:cNvPr>
          <p:cNvSpPr txBox="1"/>
          <p:nvPr/>
        </p:nvSpPr>
        <p:spPr>
          <a:xfrm>
            <a:off x="7183260" y="3088165"/>
            <a:ext cx="1743123" cy="646331"/>
          </a:xfrm>
          <a:prstGeom prst="rect">
            <a:avLst/>
          </a:prstGeom>
          <a:noFill/>
          <a:ln>
            <a:solidFill>
              <a:schemeClr val="tx1"/>
            </a:solidFill>
          </a:ln>
        </p:spPr>
        <p:txBody>
          <a:bodyPr wrap="square" rtlCol="0">
            <a:spAutoFit/>
          </a:bodyPr>
          <a:lstStyle/>
          <a:p>
            <a:r>
              <a:rPr lang="en-US" b="1" u="sng" dirty="0"/>
              <a:t>Apocalyptic </a:t>
            </a:r>
            <a:r>
              <a:rPr lang="en-US" dirty="0"/>
              <a:t>(1)</a:t>
            </a:r>
          </a:p>
          <a:p>
            <a:r>
              <a:rPr lang="en-US" dirty="0"/>
              <a:t>Revelation</a:t>
            </a:r>
          </a:p>
        </p:txBody>
      </p:sp>
      <p:sp>
        <p:nvSpPr>
          <p:cNvPr id="11" name="TextBox 10">
            <a:extLst>
              <a:ext uri="{FF2B5EF4-FFF2-40B4-BE49-F238E27FC236}">
                <a16:creationId xmlns:a16="http://schemas.microsoft.com/office/drawing/2014/main" id="{098642B6-6552-4740-8F29-66F51538197E}"/>
              </a:ext>
            </a:extLst>
          </p:cNvPr>
          <p:cNvSpPr txBox="1"/>
          <p:nvPr/>
        </p:nvSpPr>
        <p:spPr>
          <a:xfrm>
            <a:off x="2667000" y="2466689"/>
            <a:ext cx="2829621" cy="523220"/>
          </a:xfrm>
          <a:prstGeom prst="rect">
            <a:avLst/>
          </a:prstGeom>
          <a:noFill/>
        </p:spPr>
        <p:txBody>
          <a:bodyPr wrap="none" rtlCol="0">
            <a:spAutoFit/>
          </a:bodyPr>
          <a:lstStyle/>
          <a:p>
            <a:r>
              <a:rPr lang="en-US" sz="2800" dirty="0">
                <a:latin typeface="Aharoni" panose="02010803020104030203" pitchFamily="2" charset="-79"/>
                <a:cs typeface="Aharoni" panose="02010803020104030203" pitchFamily="2" charset="-79"/>
              </a:rPr>
              <a:t>FIVE DIVISIONS</a:t>
            </a:r>
          </a:p>
        </p:txBody>
      </p:sp>
    </p:spTree>
    <p:extLst>
      <p:ext uri="{BB962C8B-B14F-4D97-AF65-F5344CB8AC3E}">
        <p14:creationId xmlns:p14="http://schemas.microsoft.com/office/powerpoint/2010/main" val="41282497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32726E-E704-8D43-93B7-414DD5A521C3}"/>
              </a:ext>
            </a:extLst>
          </p:cNvPr>
          <p:cNvSpPr>
            <a:spLocks noGrp="1"/>
          </p:cNvSpPr>
          <p:nvPr>
            <p:ph type="title"/>
          </p:nvPr>
        </p:nvSpPr>
        <p:spPr>
          <a:xfrm>
            <a:off x="457200" y="152400"/>
            <a:ext cx="4445306" cy="684882"/>
          </a:xfrm>
        </p:spPr>
        <p:txBody>
          <a:bodyPr>
            <a:noAutofit/>
          </a:bodyPr>
          <a:lstStyle/>
          <a:p>
            <a:r>
              <a:rPr lang="en-US" sz="4000" dirty="0"/>
              <a:t>Romans 8:31-33</a:t>
            </a:r>
          </a:p>
        </p:txBody>
      </p:sp>
      <p:sp>
        <p:nvSpPr>
          <p:cNvPr id="11" name="TextBox 10">
            <a:extLst>
              <a:ext uri="{FF2B5EF4-FFF2-40B4-BE49-F238E27FC236}">
                <a16:creationId xmlns:a16="http://schemas.microsoft.com/office/drawing/2014/main" id="{9073DE55-C866-8D47-8A26-FFE4FA6BD978}"/>
              </a:ext>
            </a:extLst>
          </p:cNvPr>
          <p:cNvSpPr txBox="1"/>
          <p:nvPr/>
        </p:nvSpPr>
        <p:spPr>
          <a:xfrm>
            <a:off x="231353" y="1600230"/>
            <a:ext cx="8747394" cy="1631216"/>
          </a:xfrm>
          <a:prstGeom prst="rect">
            <a:avLst/>
          </a:prstGeom>
          <a:noFill/>
          <a:ln w="57150">
            <a:solidFill>
              <a:srgbClr val="FF0000"/>
            </a:solidFill>
          </a:ln>
        </p:spPr>
        <p:txBody>
          <a:bodyPr wrap="square" rtlCol="0">
            <a:spAutoFit/>
          </a:bodyPr>
          <a:lstStyle/>
          <a:p>
            <a:r>
              <a:rPr lang="en-US" sz="2000" b="1" baseline="30000" dirty="0">
                <a:solidFill>
                  <a:srgbClr val="0070C0"/>
                </a:solidFill>
                <a:latin typeface="Arial" panose="020B0604020202020204" pitchFamily="34" charset="0"/>
                <a:cs typeface="Arial" panose="020B0604020202020204" pitchFamily="34" charset="0"/>
              </a:rPr>
              <a:t>31</a:t>
            </a:r>
            <a:r>
              <a:rPr lang="en-US" sz="2000" b="1" i="1" dirty="0">
                <a:solidFill>
                  <a:srgbClr val="002060"/>
                </a:solidFill>
                <a:latin typeface="Arial" panose="020B0604020202020204" pitchFamily="34" charset="0"/>
                <a:cs typeface="Arial" panose="020B0604020202020204" pitchFamily="34" charset="0"/>
              </a:rPr>
              <a:t>What then shall we say to these things? If God is for us, who can be against us?  </a:t>
            </a:r>
            <a:r>
              <a:rPr lang="en-US" sz="2200" b="1" baseline="30000" dirty="0">
                <a:solidFill>
                  <a:srgbClr val="0070C0"/>
                </a:solidFill>
                <a:latin typeface="Arial" panose="020B0604020202020204" pitchFamily="34" charset="0"/>
                <a:cs typeface="Arial" panose="020B0604020202020204" pitchFamily="34" charset="0"/>
              </a:rPr>
              <a:t>32</a:t>
            </a:r>
            <a:r>
              <a:rPr lang="en-US" sz="2000" b="1" i="1" dirty="0">
                <a:solidFill>
                  <a:srgbClr val="002060"/>
                </a:solidFill>
                <a:latin typeface="Arial" panose="020B0604020202020204" pitchFamily="34" charset="0"/>
                <a:cs typeface="Arial" panose="020B0604020202020204" pitchFamily="34" charset="0"/>
              </a:rPr>
              <a:t>He who did not spare His own Son, but delivered Him up for us all, how shall He not with Him also freely give us all things?</a:t>
            </a:r>
          </a:p>
          <a:p>
            <a:r>
              <a:rPr lang="en-US" sz="2200" b="1" baseline="30000" dirty="0">
                <a:solidFill>
                  <a:srgbClr val="0070C0"/>
                </a:solidFill>
                <a:latin typeface="Arial" panose="020B0604020202020204" pitchFamily="34" charset="0"/>
                <a:cs typeface="Arial" panose="020B0604020202020204" pitchFamily="34" charset="0"/>
              </a:rPr>
              <a:t>33</a:t>
            </a:r>
            <a:r>
              <a:rPr lang="en-US" sz="2000" b="1" i="1" dirty="0">
                <a:solidFill>
                  <a:srgbClr val="002060"/>
                </a:solidFill>
                <a:latin typeface="Arial" panose="020B0604020202020204" pitchFamily="34" charset="0"/>
                <a:cs typeface="Arial" panose="020B0604020202020204" pitchFamily="34" charset="0"/>
              </a:rPr>
              <a:t>Who shall bring a charge against God's elect?  It is God who justifies.            						</a:t>
            </a:r>
            <a:r>
              <a:rPr lang="en-US" b="1" dirty="0"/>
              <a:t>NKJV</a:t>
            </a:r>
          </a:p>
        </p:txBody>
      </p:sp>
      <p:sp>
        <p:nvSpPr>
          <p:cNvPr id="12" name="TextBox 11"/>
          <p:cNvSpPr txBox="1"/>
          <p:nvPr/>
        </p:nvSpPr>
        <p:spPr>
          <a:xfrm>
            <a:off x="407624" y="3901723"/>
            <a:ext cx="8571123" cy="1015663"/>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God is on our side.  He gave His only son to be a sacrifice.  He wants us to freely accept Him and receive justification.  If so, no one can bring a charge against us, as God’s elect.</a:t>
            </a:r>
          </a:p>
        </p:txBody>
      </p:sp>
      <p:sp>
        <p:nvSpPr>
          <p:cNvPr id="6" name="Title 4">
            <a:extLst>
              <a:ext uri="{FF2B5EF4-FFF2-40B4-BE49-F238E27FC236}">
                <a16:creationId xmlns:a16="http://schemas.microsoft.com/office/drawing/2014/main" id="{D532726E-E704-8D43-93B7-414DD5A521C3}"/>
              </a:ext>
            </a:extLst>
          </p:cNvPr>
          <p:cNvSpPr txBox="1">
            <a:spLocks/>
          </p:cNvSpPr>
          <p:nvPr/>
        </p:nvSpPr>
        <p:spPr>
          <a:xfrm>
            <a:off x="455362" y="734463"/>
            <a:ext cx="4445306" cy="684882"/>
          </a:xfrm>
          <a:prstGeom prst="rect">
            <a:avLst/>
          </a:prstGeom>
        </p:spPr>
        <p:txBody>
          <a:bodyPr vert="horz" lIns="91440" rIns="45720" rtlCol="0" anchor="ctr">
            <a:normAutofit fontScale="975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3700" dirty="0"/>
              <a:t>God Is For Us</a:t>
            </a:r>
          </a:p>
        </p:txBody>
      </p:sp>
    </p:spTree>
    <p:extLst>
      <p:ext uri="{BB962C8B-B14F-4D97-AF65-F5344CB8AC3E}">
        <p14:creationId xmlns:p14="http://schemas.microsoft.com/office/powerpoint/2010/main" val="15753005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32726E-E704-8D43-93B7-414DD5A521C3}"/>
              </a:ext>
            </a:extLst>
          </p:cNvPr>
          <p:cNvSpPr>
            <a:spLocks noGrp="1"/>
          </p:cNvSpPr>
          <p:nvPr>
            <p:ph type="title"/>
          </p:nvPr>
        </p:nvSpPr>
        <p:spPr>
          <a:xfrm>
            <a:off x="457200" y="152400"/>
            <a:ext cx="4919031" cy="706916"/>
          </a:xfrm>
        </p:spPr>
        <p:txBody>
          <a:bodyPr>
            <a:normAutofit/>
          </a:bodyPr>
          <a:lstStyle/>
          <a:p>
            <a:r>
              <a:rPr lang="en-US" sz="4000" dirty="0"/>
              <a:t>Romans 8:35,38-39</a:t>
            </a:r>
          </a:p>
        </p:txBody>
      </p:sp>
      <p:sp>
        <p:nvSpPr>
          <p:cNvPr id="11" name="TextBox 10">
            <a:extLst>
              <a:ext uri="{FF2B5EF4-FFF2-40B4-BE49-F238E27FC236}">
                <a16:creationId xmlns:a16="http://schemas.microsoft.com/office/drawing/2014/main" id="{9073DE55-C866-8D47-8A26-FFE4FA6BD978}"/>
              </a:ext>
            </a:extLst>
          </p:cNvPr>
          <p:cNvSpPr txBox="1"/>
          <p:nvPr/>
        </p:nvSpPr>
        <p:spPr>
          <a:xfrm>
            <a:off x="226860" y="3211498"/>
            <a:ext cx="8747394" cy="1323439"/>
          </a:xfrm>
          <a:prstGeom prst="rect">
            <a:avLst/>
          </a:prstGeom>
          <a:noFill/>
          <a:ln w="57150">
            <a:solidFill>
              <a:srgbClr val="FF0000"/>
            </a:solidFill>
          </a:ln>
        </p:spPr>
        <p:txBody>
          <a:bodyPr wrap="square" rtlCol="0">
            <a:spAutoFit/>
          </a:bodyPr>
          <a:lstStyle/>
          <a:p>
            <a:r>
              <a:rPr lang="en-US" sz="2000" b="1" baseline="30000" dirty="0">
                <a:solidFill>
                  <a:srgbClr val="0070C0"/>
                </a:solidFill>
                <a:latin typeface="Arial" panose="020B0604020202020204" pitchFamily="34" charset="0"/>
                <a:cs typeface="Arial" panose="020B0604020202020204" pitchFamily="34" charset="0"/>
              </a:rPr>
              <a:t>38</a:t>
            </a:r>
            <a:r>
              <a:rPr lang="en-US" sz="2000" b="1" i="1" dirty="0">
                <a:solidFill>
                  <a:srgbClr val="002060"/>
                </a:solidFill>
                <a:latin typeface="Arial" panose="020B0604020202020204" pitchFamily="34" charset="0"/>
                <a:cs typeface="Arial" panose="020B0604020202020204" pitchFamily="34" charset="0"/>
              </a:rPr>
              <a:t>38-39  For I am persuaded that neither death nor life, nor angels nor principalities nor powers, nor things present nor things to come, nor height nor depth, nor any other created thing, shall be able to separate us from the love of God which is in Christ Jesus our Lord.	         </a:t>
            </a:r>
            <a:r>
              <a:rPr lang="en-US" b="1" dirty="0"/>
              <a:t>NKJV</a:t>
            </a:r>
          </a:p>
        </p:txBody>
      </p:sp>
      <p:sp>
        <p:nvSpPr>
          <p:cNvPr id="12" name="TextBox 11"/>
          <p:cNvSpPr txBox="1"/>
          <p:nvPr/>
        </p:nvSpPr>
        <p:spPr>
          <a:xfrm>
            <a:off x="240532" y="4959342"/>
            <a:ext cx="8438920" cy="1323439"/>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Nothing can separate us from the Love of God &amp; Christ – except for ourselves alone.  We can choose to walk away.  It won’t stop God from loving us.  But if we turn our backs on God, He is obligated by righteousness to levy on us the consequences of our actions.</a:t>
            </a:r>
          </a:p>
        </p:txBody>
      </p:sp>
      <p:sp>
        <p:nvSpPr>
          <p:cNvPr id="6" name="TextBox 5"/>
          <p:cNvSpPr txBox="1"/>
          <p:nvPr/>
        </p:nvSpPr>
        <p:spPr>
          <a:xfrm>
            <a:off x="226860" y="2724486"/>
            <a:ext cx="1196161" cy="400110"/>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Answer:</a:t>
            </a:r>
          </a:p>
        </p:txBody>
      </p:sp>
      <p:sp>
        <p:nvSpPr>
          <p:cNvPr id="7" name="TextBox 6"/>
          <p:cNvSpPr txBox="1"/>
          <p:nvPr/>
        </p:nvSpPr>
        <p:spPr>
          <a:xfrm>
            <a:off x="240532" y="1541038"/>
            <a:ext cx="3531736" cy="400110"/>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Another </a:t>
            </a:r>
            <a:r>
              <a:rPr lang="en-US" sz="2000" b="1" dirty="0"/>
              <a:t>Question from Paul:</a:t>
            </a:r>
            <a:endParaRPr lang="en-US" sz="2000" b="1"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9073DE55-C866-8D47-8A26-FFE4FA6BD978}"/>
              </a:ext>
            </a:extLst>
          </p:cNvPr>
          <p:cNvSpPr txBox="1"/>
          <p:nvPr/>
        </p:nvSpPr>
        <p:spPr>
          <a:xfrm>
            <a:off x="226860" y="1920594"/>
            <a:ext cx="8747394" cy="707886"/>
          </a:xfrm>
          <a:prstGeom prst="rect">
            <a:avLst/>
          </a:prstGeom>
          <a:noFill/>
          <a:ln w="57150">
            <a:solidFill>
              <a:srgbClr val="FF0000"/>
            </a:solidFill>
          </a:ln>
        </p:spPr>
        <p:txBody>
          <a:bodyPr wrap="square" rtlCol="0">
            <a:spAutoFit/>
          </a:bodyPr>
          <a:lstStyle/>
          <a:p>
            <a:r>
              <a:rPr lang="en-US" sz="2000" b="1" baseline="30000" dirty="0">
                <a:solidFill>
                  <a:srgbClr val="0070C0"/>
                </a:solidFill>
                <a:latin typeface="Arial" panose="020B0604020202020204" pitchFamily="34" charset="0"/>
                <a:cs typeface="Arial" panose="020B0604020202020204" pitchFamily="34" charset="0"/>
              </a:rPr>
              <a:t>35</a:t>
            </a:r>
            <a:r>
              <a:rPr lang="en-US" sz="2000" b="1" i="1" dirty="0">
                <a:solidFill>
                  <a:srgbClr val="002060"/>
                </a:solidFill>
                <a:latin typeface="Arial" panose="020B0604020202020204" pitchFamily="34" charset="0"/>
                <a:cs typeface="Arial" panose="020B0604020202020204" pitchFamily="34" charset="0"/>
              </a:rPr>
              <a:t>Who shall separate us from the love of Christ?  Shall tribulation, or distress, or persecution, or famine, or nakedness, or peril, or sword?</a:t>
            </a:r>
          </a:p>
        </p:txBody>
      </p:sp>
      <p:sp>
        <p:nvSpPr>
          <p:cNvPr id="9" name="Title 4">
            <a:extLst>
              <a:ext uri="{FF2B5EF4-FFF2-40B4-BE49-F238E27FC236}">
                <a16:creationId xmlns:a16="http://schemas.microsoft.com/office/drawing/2014/main" id="{D532726E-E704-8D43-93B7-414DD5A521C3}"/>
              </a:ext>
            </a:extLst>
          </p:cNvPr>
          <p:cNvSpPr txBox="1">
            <a:spLocks/>
          </p:cNvSpPr>
          <p:nvPr/>
        </p:nvSpPr>
        <p:spPr>
          <a:xfrm>
            <a:off x="466379" y="690395"/>
            <a:ext cx="4919031" cy="706916"/>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3600" dirty="0"/>
              <a:t>The Love of God</a:t>
            </a:r>
          </a:p>
        </p:txBody>
      </p:sp>
    </p:spTree>
    <p:extLst>
      <p:ext uri="{BB962C8B-B14F-4D97-AF65-F5344CB8AC3E}">
        <p14:creationId xmlns:p14="http://schemas.microsoft.com/office/powerpoint/2010/main" val="5214748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32726E-E704-8D43-93B7-414DD5A521C3}"/>
              </a:ext>
            </a:extLst>
          </p:cNvPr>
          <p:cNvSpPr>
            <a:spLocks noGrp="1"/>
          </p:cNvSpPr>
          <p:nvPr>
            <p:ph type="title"/>
          </p:nvPr>
        </p:nvSpPr>
        <p:spPr>
          <a:xfrm>
            <a:off x="457200" y="152400"/>
            <a:ext cx="4147850" cy="795051"/>
          </a:xfrm>
        </p:spPr>
        <p:txBody>
          <a:bodyPr>
            <a:normAutofit/>
          </a:bodyPr>
          <a:lstStyle/>
          <a:p>
            <a:r>
              <a:rPr lang="en-US" sz="4000" dirty="0"/>
              <a:t>Romans 10:9-13</a:t>
            </a:r>
          </a:p>
        </p:txBody>
      </p:sp>
      <p:sp>
        <p:nvSpPr>
          <p:cNvPr id="11" name="TextBox 10">
            <a:extLst>
              <a:ext uri="{FF2B5EF4-FFF2-40B4-BE49-F238E27FC236}">
                <a16:creationId xmlns:a16="http://schemas.microsoft.com/office/drawing/2014/main" id="{9073DE55-C866-8D47-8A26-FFE4FA6BD978}"/>
              </a:ext>
            </a:extLst>
          </p:cNvPr>
          <p:cNvSpPr txBox="1"/>
          <p:nvPr/>
        </p:nvSpPr>
        <p:spPr>
          <a:xfrm>
            <a:off x="231353" y="1600230"/>
            <a:ext cx="8747394" cy="2554545"/>
          </a:xfrm>
          <a:prstGeom prst="rect">
            <a:avLst/>
          </a:prstGeom>
          <a:noFill/>
          <a:ln w="57150">
            <a:solidFill>
              <a:srgbClr val="FF0000"/>
            </a:solidFill>
          </a:ln>
        </p:spPr>
        <p:txBody>
          <a:bodyPr wrap="square" rtlCol="0">
            <a:spAutoFit/>
          </a:bodyPr>
          <a:lstStyle/>
          <a:p>
            <a:r>
              <a:rPr lang="en-US" sz="2000" b="1" baseline="30000" dirty="0">
                <a:solidFill>
                  <a:srgbClr val="0070C0"/>
                </a:solidFill>
                <a:latin typeface="Arial" panose="020B0604020202020204" pitchFamily="34" charset="0"/>
                <a:cs typeface="Arial" panose="020B0604020202020204" pitchFamily="34" charset="0"/>
              </a:rPr>
              <a:t>9</a:t>
            </a:r>
            <a:r>
              <a:rPr lang="en-US" sz="2000" b="1" i="1" dirty="0">
                <a:solidFill>
                  <a:srgbClr val="002060"/>
                </a:solidFill>
                <a:latin typeface="Arial" panose="020B0604020202020204" pitchFamily="34" charset="0"/>
                <a:cs typeface="Arial" panose="020B0604020202020204" pitchFamily="34" charset="0"/>
              </a:rPr>
              <a:t>. . . if you confess with your mouth the Lord Jesus and believe in your heart that God has raised Him from the dead, you will be saved. </a:t>
            </a:r>
            <a:r>
              <a:rPr lang="en-US" sz="2200" b="1" baseline="30000" dirty="0">
                <a:solidFill>
                  <a:srgbClr val="0070C0"/>
                </a:solidFill>
                <a:latin typeface="Arial" panose="020B0604020202020204" pitchFamily="34" charset="0"/>
                <a:cs typeface="Arial" panose="020B0604020202020204" pitchFamily="34" charset="0"/>
              </a:rPr>
              <a:t>10</a:t>
            </a:r>
            <a:r>
              <a:rPr lang="en-US" sz="2000" b="1" i="1" dirty="0">
                <a:solidFill>
                  <a:srgbClr val="002060"/>
                </a:solidFill>
                <a:latin typeface="Arial" panose="020B0604020202020204" pitchFamily="34" charset="0"/>
                <a:cs typeface="Arial" panose="020B0604020202020204" pitchFamily="34" charset="0"/>
              </a:rPr>
              <a:t>For with the heart one believes unto righteousness, and with the mouth confession is made unto salvation. </a:t>
            </a:r>
            <a:r>
              <a:rPr lang="en-US" sz="2200" b="1" baseline="30000" dirty="0">
                <a:solidFill>
                  <a:srgbClr val="0070C0"/>
                </a:solidFill>
                <a:latin typeface="Arial" panose="020B0604020202020204" pitchFamily="34" charset="0"/>
                <a:cs typeface="Arial" panose="020B0604020202020204" pitchFamily="34" charset="0"/>
              </a:rPr>
              <a:t>11</a:t>
            </a:r>
            <a:r>
              <a:rPr lang="en-US" sz="2000" b="1" i="1" dirty="0">
                <a:solidFill>
                  <a:srgbClr val="002060"/>
                </a:solidFill>
                <a:latin typeface="Arial" panose="020B0604020202020204" pitchFamily="34" charset="0"/>
                <a:cs typeface="Arial" panose="020B0604020202020204" pitchFamily="34" charset="0"/>
              </a:rPr>
              <a:t>For the Scripture says, "Whoever believes on Him will not be put to shame.“ </a:t>
            </a:r>
            <a:r>
              <a:rPr lang="en-US" sz="2200" b="1" baseline="30000" dirty="0">
                <a:solidFill>
                  <a:srgbClr val="0070C0"/>
                </a:solidFill>
                <a:latin typeface="Arial" panose="020B0604020202020204" pitchFamily="34" charset="0"/>
                <a:cs typeface="Arial" panose="020B0604020202020204" pitchFamily="34" charset="0"/>
              </a:rPr>
              <a:t>12</a:t>
            </a:r>
            <a:r>
              <a:rPr lang="en-US" sz="2000" b="1" i="1" dirty="0">
                <a:solidFill>
                  <a:srgbClr val="002060"/>
                </a:solidFill>
                <a:latin typeface="Arial" panose="020B0604020202020204" pitchFamily="34" charset="0"/>
                <a:cs typeface="Arial" panose="020B0604020202020204" pitchFamily="34" charset="0"/>
              </a:rPr>
              <a:t>For there is no distinction between Jew and Greek, for the same Lord over all is rich to all who call upon Him. </a:t>
            </a:r>
            <a:r>
              <a:rPr lang="en-US" sz="2200" b="1" baseline="30000" dirty="0">
                <a:solidFill>
                  <a:srgbClr val="0070C0"/>
                </a:solidFill>
                <a:latin typeface="Arial" panose="020B0604020202020204" pitchFamily="34" charset="0"/>
                <a:cs typeface="Arial" panose="020B0604020202020204" pitchFamily="34" charset="0"/>
              </a:rPr>
              <a:t>13</a:t>
            </a:r>
            <a:r>
              <a:rPr lang="en-US" sz="2000" b="1" i="1" dirty="0">
                <a:solidFill>
                  <a:srgbClr val="002060"/>
                </a:solidFill>
                <a:latin typeface="Arial" panose="020B0604020202020204" pitchFamily="34" charset="0"/>
                <a:cs typeface="Arial" panose="020B0604020202020204" pitchFamily="34" charset="0"/>
              </a:rPr>
              <a:t>For "whoever calls on the name of the LORD shall be saved."             					</a:t>
            </a:r>
            <a:r>
              <a:rPr lang="en-US" b="1" dirty="0"/>
              <a:t>NKJV</a:t>
            </a:r>
          </a:p>
        </p:txBody>
      </p:sp>
      <p:sp>
        <p:nvSpPr>
          <p:cNvPr id="12" name="TextBox 11"/>
          <p:cNvSpPr txBox="1"/>
          <p:nvPr/>
        </p:nvSpPr>
        <p:spPr>
          <a:xfrm>
            <a:off x="319489" y="4496634"/>
            <a:ext cx="8384283" cy="400110"/>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Verbal confession and calling on Jesus is essential for salvation.  </a:t>
            </a:r>
          </a:p>
        </p:txBody>
      </p:sp>
      <p:sp>
        <p:nvSpPr>
          <p:cNvPr id="6" name="Title 4">
            <a:extLst>
              <a:ext uri="{FF2B5EF4-FFF2-40B4-BE49-F238E27FC236}">
                <a16:creationId xmlns:a16="http://schemas.microsoft.com/office/drawing/2014/main" id="{D532726E-E704-8D43-93B7-414DD5A521C3}"/>
              </a:ext>
            </a:extLst>
          </p:cNvPr>
          <p:cNvSpPr txBox="1">
            <a:spLocks/>
          </p:cNvSpPr>
          <p:nvPr/>
        </p:nvSpPr>
        <p:spPr>
          <a:xfrm>
            <a:off x="455362" y="690395"/>
            <a:ext cx="6859838" cy="795051"/>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3600" dirty="0"/>
              <a:t>Confession of Faith in Christ</a:t>
            </a:r>
          </a:p>
        </p:txBody>
      </p:sp>
    </p:spTree>
    <p:extLst>
      <p:ext uri="{BB962C8B-B14F-4D97-AF65-F5344CB8AC3E}">
        <p14:creationId xmlns:p14="http://schemas.microsoft.com/office/powerpoint/2010/main" val="21506569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32726E-E704-8D43-93B7-414DD5A521C3}"/>
              </a:ext>
            </a:extLst>
          </p:cNvPr>
          <p:cNvSpPr>
            <a:spLocks noGrp="1"/>
          </p:cNvSpPr>
          <p:nvPr>
            <p:ph type="title"/>
          </p:nvPr>
        </p:nvSpPr>
        <p:spPr>
          <a:xfrm>
            <a:off x="457200" y="152400"/>
            <a:ext cx="4026666" cy="773017"/>
          </a:xfrm>
        </p:spPr>
        <p:txBody>
          <a:bodyPr>
            <a:normAutofit/>
          </a:bodyPr>
          <a:lstStyle/>
          <a:p>
            <a:r>
              <a:rPr lang="en-US" sz="4000" dirty="0"/>
              <a:t>Romans 12:4-8</a:t>
            </a:r>
          </a:p>
        </p:txBody>
      </p:sp>
      <p:sp>
        <p:nvSpPr>
          <p:cNvPr id="11" name="TextBox 10">
            <a:extLst>
              <a:ext uri="{FF2B5EF4-FFF2-40B4-BE49-F238E27FC236}">
                <a16:creationId xmlns:a16="http://schemas.microsoft.com/office/drawing/2014/main" id="{9073DE55-C866-8D47-8A26-FFE4FA6BD978}"/>
              </a:ext>
            </a:extLst>
          </p:cNvPr>
          <p:cNvSpPr txBox="1"/>
          <p:nvPr/>
        </p:nvSpPr>
        <p:spPr>
          <a:xfrm>
            <a:off x="231353" y="1600230"/>
            <a:ext cx="8747394" cy="2554545"/>
          </a:xfrm>
          <a:prstGeom prst="rect">
            <a:avLst/>
          </a:prstGeom>
          <a:noFill/>
          <a:ln w="57150">
            <a:solidFill>
              <a:srgbClr val="FF0000"/>
            </a:solidFill>
          </a:ln>
        </p:spPr>
        <p:txBody>
          <a:bodyPr wrap="square" rtlCol="0">
            <a:spAutoFit/>
          </a:bodyPr>
          <a:lstStyle/>
          <a:p>
            <a:r>
              <a:rPr lang="en-US" sz="2000" b="1" baseline="30000" dirty="0">
                <a:solidFill>
                  <a:srgbClr val="0070C0"/>
                </a:solidFill>
                <a:latin typeface="Arial" panose="020B0604020202020204" pitchFamily="34" charset="0"/>
                <a:cs typeface="Arial" panose="020B0604020202020204" pitchFamily="34" charset="0"/>
              </a:rPr>
              <a:t>4</a:t>
            </a:r>
            <a:r>
              <a:rPr lang="en-US" sz="2000" b="1" i="1" dirty="0">
                <a:solidFill>
                  <a:srgbClr val="002060"/>
                </a:solidFill>
                <a:latin typeface="Arial" panose="020B0604020202020204" pitchFamily="34" charset="0"/>
                <a:cs typeface="Arial" panose="020B0604020202020204" pitchFamily="34" charset="0"/>
              </a:rPr>
              <a:t>For as we have many members in one body, but all the members do not have the same function,  </a:t>
            </a:r>
            <a:r>
              <a:rPr lang="en-US" sz="2200" b="1" baseline="30000" dirty="0">
                <a:solidFill>
                  <a:srgbClr val="0070C0"/>
                </a:solidFill>
                <a:latin typeface="Arial" panose="020B0604020202020204" pitchFamily="34" charset="0"/>
                <a:cs typeface="Arial" panose="020B0604020202020204" pitchFamily="34" charset="0"/>
              </a:rPr>
              <a:t>5</a:t>
            </a:r>
            <a:r>
              <a:rPr lang="en-US" sz="2000" b="1" i="1" dirty="0">
                <a:solidFill>
                  <a:srgbClr val="002060"/>
                </a:solidFill>
                <a:latin typeface="Arial" panose="020B0604020202020204" pitchFamily="34" charset="0"/>
                <a:cs typeface="Arial" panose="020B0604020202020204" pitchFamily="34" charset="0"/>
              </a:rPr>
              <a:t>so we, being many, are one body in Christ, and individually members of one another. </a:t>
            </a:r>
            <a:r>
              <a:rPr lang="en-US" sz="2200" b="1" baseline="30000" dirty="0">
                <a:solidFill>
                  <a:srgbClr val="0070C0"/>
                </a:solidFill>
                <a:latin typeface="Arial" panose="020B0604020202020204" pitchFamily="34" charset="0"/>
                <a:cs typeface="Arial" panose="020B0604020202020204" pitchFamily="34" charset="0"/>
              </a:rPr>
              <a:t> 6</a:t>
            </a:r>
            <a:r>
              <a:rPr lang="en-US" sz="2000" b="1" i="1" dirty="0">
                <a:solidFill>
                  <a:srgbClr val="002060"/>
                </a:solidFill>
                <a:latin typeface="Arial" panose="020B0604020202020204" pitchFamily="34" charset="0"/>
                <a:cs typeface="Arial" panose="020B0604020202020204" pitchFamily="34" charset="0"/>
              </a:rPr>
              <a:t>Having then gifts differing according to the grace that is given to us, let us use them: if prophecy, let us prophesy in proportion to our faith;  </a:t>
            </a:r>
            <a:r>
              <a:rPr lang="en-US" sz="2200" b="1" baseline="30000" dirty="0">
                <a:solidFill>
                  <a:srgbClr val="0070C0"/>
                </a:solidFill>
                <a:latin typeface="Arial" panose="020B0604020202020204" pitchFamily="34" charset="0"/>
                <a:cs typeface="Arial" panose="020B0604020202020204" pitchFamily="34" charset="0"/>
              </a:rPr>
              <a:t>7</a:t>
            </a:r>
            <a:r>
              <a:rPr lang="en-US" sz="2000" b="1" i="1" dirty="0">
                <a:solidFill>
                  <a:srgbClr val="002060"/>
                </a:solidFill>
                <a:latin typeface="Arial" panose="020B0604020202020204" pitchFamily="34" charset="0"/>
                <a:cs typeface="Arial" panose="020B0604020202020204" pitchFamily="34" charset="0"/>
              </a:rPr>
              <a:t>or ministry, let us use it in our ministering; he who teaches, in teaching;  </a:t>
            </a:r>
            <a:r>
              <a:rPr lang="en-US" sz="2200" b="1" baseline="30000" dirty="0">
                <a:solidFill>
                  <a:srgbClr val="0070C0"/>
                </a:solidFill>
                <a:latin typeface="Arial" panose="020B0604020202020204" pitchFamily="34" charset="0"/>
                <a:cs typeface="Arial" panose="020B0604020202020204" pitchFamily="34" charset="0"/>
              </a:rPr>
              <a:t>8</a:t>
            </a:r>
            <a:r>
              <a:rPr lang="en-US" sz="2000" b="1" i="1" dirty="0">
                <a:solidFill>
                  <a:srgbClr val="002060"/>
                </a:solidFill>
                <a:latin typeface="Arial" panose="020B0604020202020204" pitchFamily="34" charset="0"/>
                <a:cs typeface="Arial" panose="020B0604020202020204" pitchFamily="34" charset="0"/>
              </a:rPr>
              <a:t>he who exhorts, in exhortation; he who gives, with liberality; he who leads, with diligence; he who shows mercy, with cheerfulness.             </a:t>
            </a:r>
            <a:r>
              <a:rPr lang="en-US" b="1" dirty="0"/>
              <a:t>NKJV</a:t>
            </a:r>
          </a:p>
        </p:txBody>
      </p:sp>
      <p:sp>
        <p:nvSpPr>
          <p:cNvPr id="12" name="TextBox 11"/>
          <p:cNvSpPr txBox="1"/>
          <p:nvPr/>
        </p:nvSpPr>
        <p:spPr>
          <a:xfrm>
            <a:off x="352540" y="4562733"/>
            <a:ext cx="8262652" cy="163121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We Christians compose the church, the Body of Christ.  There are various functions to be performed by the church and they are done by members.  Not everyone can do everything.  We must do what we have the gift to do. </a:t>
            </a:r>
            <a:r>
              <a:rPr lang="en-US" sz="2000" b="1" i="1" dirty="0">
                <a:solidFill>
                  <a:srgbClr val="002060"/>
                </a:solidFill>
                <a:latin typeface="Arial" panose="020B0604020202020204" pitchFamily="34" charset="0"/>
                <a:cs typeface="Arial" panose="020B0604020202020204" pitchFamily="34" charset="0"/>
              </a:rPr>
              <a:t> </a:t>
            </a:r>
            <a:r>
              <a:rPr lang="en-US" sz="2200" b="1" baseline="30000" dirty="0">
                <a:solidFill>
                  <a:srgbClr val="0070C0"/>
                </a:solidFill>
                <a:latin typeface="Arial" panose="020B0604020202020204" pitchFamily="34" charset="0"/>
                <a:cs typeface="Arial" panose="020B0604020202020204" pitchFamily="34" charset="0"/>
              </a:rPr>
              <a:t> 6</a:t>
            </a:r>
            <a:r>
              <a:rPr lang="en-US" sz="2000" b="1" i="1" dirty="0">
                <a:solidFill>
                  <a:srgbClr val="002060"/>
                </a:solidFill>
                <a:latin typeface="Arial" panose="020B0604020202020204" pitchFamily="34" charset="0"/>
                <a:cs typeface="Arial" panose="020B0604020202020204" pitchFamily="34" charset="0"/>
              </a:rPr>
              <a:t>Having then gifts differing according to the grace that is given to us, let us use them.</a:t>
            </a:r>
            <a:endParaRPr lang="en-US" sz="2000" b="1" dirty="0">
              <a:latin typeface="Arial" panose="020B0604020202020204" pitchFamily="34" charset="0"/>
              <a:cs typeface="Arial" panose="020B0604020202020204" pitchFamily="34" charset="0"/>
            </a:endParaRPr>
          </a:p>
        </p:txBody>
      </p:sp>
      <p:sp>
        <p:nvSpPr>
          <p:cNvPr id="6" name="Title 4">
            <a:extLst>
              <a:ext uri="{FF2B5EF4-FFF2-40B4-BE49-F238E27FC236}">
                <a16:creationId xmlns:a16="http://schemas.microsoft.com/office/drawing/2014/main" id="{D532726E-E704-8D43-93B7-414DD5A521C3}"/>
              </a:ext>
            </a:extLst>
          </p:cNvPr>
          <p:cNvSpPr txBox="1">
            <a:spLocks/>
          </p:cNvSpPr>
          <p:nvPr/>
        </p:nvSpPr>
        <p:spPr>
          <a:xfrm>
            <a:off x="455362" y="690395"/>
            <a:ext cx="7642036" cy="773017"/>
          </a:xfrm>
          <a:prstGeom prst="rect">
            <a:avLst/>
          </a:prstGeom>
        </p:spPr>
        <p:txBody>
          <a:bodyPr vert="horz" lIns="91440" rIns="45720" rtlCol="0" anchor="ctr">
            <a:no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3600" dirty="0"/>
              <a:t>Functions in the Body of the Church</a:t>
            </a:r>
          </a:p>
        </p:txBody>
      </p:sp>
    </p:spTree>
    <p:extLst>
      <p:ext uri="{BB962C8B-B14F-4D97-AF65-F5344CB8AC3E}">
        <p14:creationId xmlns:p14="http://schemas.microsoft.com/office/powerpoint/2010/main" val="24849259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32726E-E704-8D43-93B7-414DD5A521C3}"/>
              </a:ext>
            </a:extLst>
          </p:cNvPr>
          <p:cNvSpPr>
            <a:spLocks noGrp="1"/>
          </p:cNvSpPr>
          <p:nvPr>
            <p:ph type="title"/>
          </p:nvPr>
        </p:nvSpPr>
        <p:spPr>
          <a:xfrm>
            <a:off x="457200" y="152400"/>
            <a:ext cx="4643610" cy="651831"/>
          </a:xfrm>
        </p:spPr>
        <p:txBody>
          <a:bodyPr>
            <a:noAutofit/>
          </a:bodyPr>
          <a:lstStyle/>
          <a:p>
            <a:r>
              <a:rPr lang="en-US" sz="4000" dirty="0"/>
              <a:t>Romans 12:10-21</a:t>
            </a:r>
          </a:p>
        </p:txBody>
      </p:sp>
      <p:sp>
        <p:nvSpPr>
          <p:cNvPr id="11" name="TextBox 10">
            <a:extLst>
              <a:ext uri="{FF2B5EF4-FFF2-40B4-BE49-F238E27FC236}">
                <a16:creationId xmlns:a16="http://schemas.microsoft.com/office/drawing/2014/main" id="{9073DE55-C866-8D47-8A26-FFE4FA6BD978}"/>
              </a:ext>
            </a:extLst>
          </p:cNvPr>
          <p:cNvSpPr txBox="1"/>
          <p:nvPr/>
        </p:nvSpPr>
        <p:spPr>
          <a:xfrm>
            <a:off x="231353" y="1600230"/>
            <a:ext cx="8747394" cy="4401205"/>
          </a:xfrm>
          <a:prstGeom prst="rect">
            <a:avLst/>
          </a:prstGeom>
          <a:noFill/>
          <a:ln w="57150">
            <a:solidFill>
              <a:srgbClr val="FF0000"/>
            </a:solidFill>
          </a:ln>
        </p:spPr>
        <p:txBody>
          <a:bodyPr wrap="square" rtlCol="0">
            <a:spAutoFit/>
          </a:bodyPr>
          <a:lstStyle/>
          <a:p>
            <a:r>
              <a:rPr lang="en-US" sz="2000" b="1" baseline="30000" dirty="0">
                <a:solidFill>
                  <a:srgbClr val="0070C0"/>
                </a:solidFill>
                <a:latin typeface="Arial" panose="020B0604020202020204" pitchFamily="34" charset="0"/>
                <a:cs typeface="Arial" panose="020B0604020202020204" pitchFamily="34" charset="0"/>
              </a:rPr>
              <a:t>10</a:t>
            </a:r>
            <a:r>
              <a:rPr lang="en-US" sz="2000" b="1" i="1" dirty="0">
                <a:solidFill>
                  <a:srgbClr val="002060"/>
                </a:solidFill>
                <a:latin typeface="Arial" panose="020B0604020202020204" pitchFamily="34" charset="0"/>
                <a:cs typeface="Arial" panose="020B0604020202020204" pitchFamily="34" charset="0"/>
              </a:rPr>
              <a:t>Be kindly affectionate to one another with brotherly love,</a:t>
            </a:r>
          </a:p>
          <a:p>
            <a:r>
              <a:rPr lang="en-US" sz="2200" b="1" baseline="30000" dirty="0">
                <a:solidFill>
                  <a:srgbClr val="0070C0"/>
                </a:solidFill>
                <a:latin typeface="Arial" panose="020B0604020202020204" pitchFamily="34" charset="0"/>
                <a:cs typeface="Arial" panose="020B0604020202020204" pitchFamily="34" charset="0"/>
              </a:rPr>
              <a:t>12</a:t>
            </a:r>
            <a:r>
              <a:rPr lang="en-US" sz="2000" b="1" i="1" dirty="0">
                <a:solidFill>
                  <a:srgbClr val="002060"/>
                </a:solidFill>
                <a:latin typeface="Arial" panose="020B0604020202020204" pitchFamily="34" charset="0"/>
                <a:cs typeface="Arial" panose="020B0604020202020204" pitchFamily="34" charset="0"/>
              </a:rPr>
              <a:t>rejoicing in hope, patient in tribulation, continuing steadfastly in prayer;  </a:t>
            </a:r>
          </a:p>
          <a:p>
            <a:r>
              <a:rPr lang="en-US" sz="2200" b="1" baseline="30000" dirty="0">
                <a:solidFill>
                  <a:srgbClr val="0070C0"/>
                </a:solidFill>
                <a:latin typeface="Arial" panose="020B0604020202020204" pitchFamily="34" charset="0"/>
                <a:cs typeface="Arial" panose="020B0604020202020204" pitchFamily="34" charset="0"/>
              </a:rPr>
              <a:t>13</a:t>
            </a:r>
            <a:r>
              <a:rPr lang="en-US" sz="2000" b="1" i="1" dirty="0">
                <a:solidFill>
                  <a:srgbClr val="002060"/>
                </a:solidFill>
                <a:latin typeface="Arial" panose="020B0604020202020204" pitchFamily="34" charset="0"/>
                <a:cs typeface="Arial" panose="020B0604020202020204" pitchFamily="34" charset="0"/>
              </a:rPr>
              <a:t>distributing to the needs of the saints, given to hospitality         </a:t>
            </a:r>
          </a:p>
          <a:p>
            <a:r>
              <a:rPr lang="en-US" sz="2200" b="1" baseline="30000" dirty="0">
                <a:solidFill>
                  <a:srgbClr val="0070C0"/>
                </a:solidFill>
                <a:latin typeface="Arial" panose="020B0604020202020204" pitchFamily="34" charset="0"/>
                <a:cs typeface="Arial" panose="020B0604020202020204" pitchFamily="34" charset="0"/>
              </a:rPr>
              <a:t>14</a:t>
            </a:r>
            <a:r>
              <a:rPr lang="en-US" sz="2000" b="1" i="1" dirty="0">
                <a:solidFill>
                  <a:srgbClr val="002060"/>
                </a:solidFill>
                <a:latin typeface="Arial" panose="020B0604020202020204" pitchFamily="34" charset="0"/>
                <a:cs typeface="Arial" panose="020B0604020202020204" pitchFamily="34" charset="0"/>
              </a:rPr>
              <a:t>Bless those who persecute you				</a:t>
            </a:r>
          </a:p>
          <a:p>
            <a:r>
              <a:rPr lang="en-US" sz="2200" b="1" baseline="30000" dirty="0">
                <a:solidFill>
                  <a:srgbClr val="0070C0"/>
                </a:solidFill>
                <a:latin typeface="Arial" panose="020B0604020202020204" pitchFamily="34" charset="0"/>
                <a:cs typeface="Arial" panose="020B0604020202020204" pitchFamily="34" charset="0"/>
              </a:rPr>
              <a:t>15</a:t>
            </a:r>
            <a:r>
              <a:rPr lang="en-US" sz="2000" b="1" i="1" dirty="0">
                <a:solidFill>
                  <a:srgbClr val="002060"/>
                </a:solidFill>
                <a:latin typeface="Arial" panose="020B0604020202020204" pitchFamily="34" charset="0"/>
                <a:cs typeface="Arial" panose="020B0604020202020204" pitchFamily="34" charset="0"/>
              </a:rPr>
              <a:t>Rejoice with those who rejoice, and weep with those who weep.</a:t>
            </a:r>
          </a:p>
          <a:p>
            <a:r>
              <a:rPr lang="en-US" sz="2200" b="1" baseline="30000" dirty="0">
                <a:solidFill>
                  <a:srgbClr val="0070C0"/>
                </a:solidFill>
                <a:latin typeface="Arial" panose="020B0604020202020204" pitchFamily="34" charset="0"/>
                <a:cs typeface="Arial" panose="020B0604020202020204" pitchFamily="34" charset="0"/>
              </a:rPr>
              <a:t>16</a:t>
            </a:r>
            <a:r>
              <a:rPr lang="en-US" sz="2000" b="1" i="1" dirty="0">
                <a:solidFill>
                  <a:srgbClr val="002060"/>
                </a:solidFill>
                <a:latin typeface="Arial" panose="020B0604020202020204" pitchFamily="34" charset="0"/>
                <a:cs typeface="Arial" panose="020B0604020202020204" pitchFamily="34" charset="0"/>
              </a:rPr>
              <a:t>Be of the same mind toward one another</a:t>
            </a:r>
          </a:p>
          <a:p>
            <a:r>
              <a:rPr lang="en-US" sz="2200" b="1" baseline="30000" dirty="0">
                <a:solidFill>
                  <a:srgbClr val="0070C0"/>
                </a:solidFill>
                <a:latin typeface="Arial" panose="020B0604020202020204" pitchFamily="34" charset="0"/>
                <a:cs typeface="Arial" panose="020B0604020202020204" pitchFamily="34" charset="0"/>
              </a:rPr>
              <a:t>17</a:t>
            </a:r>
            <a:r>
              <a:rPr lang="en-US" sz="2000" b="1" i="1" dirty="0">
                <a:solidFill>
                  <a:srgbClr val="002060"/>
                </a:solidFill>
                <a:latin typeface="Arial" panose="020B0604020202020204" pitchFamily="34" charset="0"/>
                <a:cs typeface="Arial" panose="020B0604020202020204" pitchFamily="34" charset="0"/>
              </a:rPr>
              <a:t>Repay no one evil for evil. Have regard for good things in the sight of all men.</a:t>
            </a:r>
          </a:p>
          <a:p>
            <a:r>
              <a:rPr lang="en-US" sz="2200" b="1" baseline="30000" dirty="0">
                <a:solidFill>
                  <a:srgbClr val="0070C0"/>
                </a:solidFill>
                <a:latin typeface="Arial" panose="020B0604020202020204" pitchFamily="34" charset="0"/>
                <a:cs typeface="Arial" panose="020B0604020202020204" pitchFamily="34" charset="0"/>
              </a:rPr>
              <a:t>18</a:t>
            </a:r>
            <a:r>
              <a:rPr lang="en-US" sz="2000" b="1" i="1" dirty="0">
                <a:solidFill>
                  <a:srgbClr val="002060"/>
                </a:solidFill>
                <a:latin typeface="Arial" panose="020B0604020202020204" pitchFamily="34" charset="0"/>
                <a:cs typeface="Arial" panose="020B0604020202020204" pitchFamily="34" charset="0"/>
              </a:rPr>
              <a:t>If it is possible, as much as depends on you, live peaceably with all men.</a:t>
            </a:r>
          </a:p>
          <a:p>
            <a:r>
              <a:rPr lang="en-US" sz="2200" b="1" baseline="30000" dirty="0">
                <a:solidFill>
                  <a:srgbClr val="0070C0"/>
                </a:solidFill>
                <a:latin typeface="Arial" panose="020B0604020202020204" pitchFamily="34" charset="0"/>
                <a:cs typeface="Arial" panose="020B0604020202020204" pitchFamily="34" charset="0"/>
              </a:rPr>
              <a:t>19</a:t>
            </a:r>
            <a:r>
              <a:rPr lang="en-US" sz="2000" b="1" i="1" dirty="0">
                <a:solidFill>
                  <a:srgbClr val="002060"/>
                </a:solidFill>
                <a:latin typeface="Arial" panose="020B0604020202020204" pitchFamily="34" charset="0"/>
                <a:cs typeface="Arial" panose="020B0604020202020204" pitchFamily="34" charset="0"/>
              </a:rPr>
              <a:t>Beloved, do not avenge yourselves,</a:t>
            </a:r>
          </a:p>
          <a:p>
            <a:r>
              <a:rPr lang="en-US" sz="2200" b="1" baseline="30000" dirty="0">
                <a:solidFill>
                  <a:srgbClr val="0070C0"/>
                </a:solidFill>
                <a:latin typeface="Arial" panose="020B0604020202020204" pitchFamily="34" charset="0"/>
                <a:cs typeface="Arial" panose="020B0604020202020204" pitchFamily="34" charset="0"/>
              </a:rPr>
              <a:t>20</a:t>
            </a:r>
            <a:r>
              <a:rPr lang="en-US" sz="2000" b="1" i="1" dirty="0">
                <a:solidFill>
                  <a:srgbClr val="002060"/>
                </a:solidFill>
                <a:latin typeface="Arial" panose="020B0604020202020204" pitchFamily="34" charset="0"/>
                <a:cs typeface="Arial" panose="020B0604020202020204" pitchFamily="34" charset="0"/>
              </a:rPr>
              <a:t>If your enemy is hungry, feed him; If he is thirsty, give him a drink;</a:t>
            </a:r>
          </a:p>
          <a:p>
            <a:r>
              <a:rPr lang="en-US" sz="2200" b="1" baseline="30000" dirty="0">
                <a:solidFill>
                  <a:srgbClr val="0070C0"/>
                </a:solidFill>
                <a:latin typeface="Arial" panose="020B0604020202020204" pitchFamily="34" charset="0"/>
                <a:cs typeface="Arial" panose="020B0604020202020204" pitchFamily="34" charset="0"/>
              </a:rPr>
              <a:t>21</a:t>
            </a:r>
            <a:r>
              <a:rPr lang="en-US" sz="2000" b="1" i="1" dirty="0">
                <a:solidFill>
                  <a:srgbClr val="002060"/>
                </a:solidFill>
                <a:latin typeface="Arial" panose="020B0604020202020204" pitchFamily="34" charset="0"/>
                <a:cs typeface="Arial" panose="020B0604020202020204" pitchFamily="34" charset="0"/>
              </a:rPr>
              <a:t>Do not be overcome by evil, but overcome evil with good.            </a:t>
            </a:r>
            <a:r>
              <a:rPr lang="en-US" b="1" dirty="0"/>
              <a:t>NKJV</a:t>
            </a:r>
          </a:p>
        </p:txBody>
      </p:sp>
      <p:sp>
        <p:nvSpPr>
          <p:cNvPr id="12" name="TextBox 11"/>
          <p:cNvSpPr txBox="1"/>
          <p:nvPr/>
        </p:nvSpPr>
        <p:spPr>
          <a:xfrm>
            <a:off x="330505" y="6033130"/>
            <a:ext cx="8394854"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A list of characteristics of the working Christian.  Some of these can be difficult to do, but we must work on them.</a:t>
            </a:r>
          </a:p>
        </p:txBody>
      </p:sp>
      <p:sp>
        <p:nvSpPr>
          <p:cNvPr id="6" name="Title 4">
            <a:extLst>
              <a:ext uri="{FF2B5EF4-FFF2-40B4-BE49-F238E27FC236}">
                <a16:creationId xmlns:a16="http://schemas.microsoft.com/office/drawing/2014/main" id="{D532726E-E704-8D43-93B7-414DD5A521C3}"/>
              </a:ext>
            </a:extLst>
          </p:cNvPr>
          <p:cNvSpPr txBox="1">
            <a:spLocks/>
          </p:cNvSpPr>
          <p:nvPr/>
        </p:nvSpPr>
        <p:spPr>
          <a:xfrm>
            <a:off x="444347" y="728031"/>
            <a:ext cx="6903904" cy="651831"/>
          </a:xfrm>
          <a:prstGeom prst="rect">
            <a:avLst/>
          </a:prstGeom>
        </p:spPr>
        <p:txBody>
          <a:bodyPr vert="horz" lIns="91440" rIns="45720" rtlCol="0" anchor="ctr">
            <a:no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3700" dirty="0"/>
              <a:t>Christian Characteristics</a:t>
            </a:r>
          </a:p>
        </p:txBody>
      </p:sp>
    </p:spTree>
    <p:extLst>
      <p:ext uri="{BB962C8B-B14F-4D97-AF65-F5344CB8AC3E}">
        <p14:creationId xmlns:p14="http://schemas.microsoft.com/office/powerpoint/2010/main" val="8745642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32726E-E704-8D43-93B7-414DD5A521C3}"/>
              </a:ext>
            </a:extLst>
          </p:cNvPr>
          <p:cNvSpPr>
            <a:spLocks noGrp="1"/>
          </p:cNvSpPr>
          <p:nvPr>
            <p:ph type="title"/>
          </p:nvPr>
        </p:nvSpPr>
        <p:spPr>
          <a:xfrm>
            <a:off x="457200" y="152400"/>
            <a:ext cx="4147850" cy="750983"/>
          </a:xfrm>
        </p:spPr>
        <p:txBody>
          <a:bodyPr>
            <a:normAutofit/>
          </a:bodyPr>
          <a:lstStyle/>
          <a:p>
            <a:r>
              <a:rPr lang="en-US" sz="4000" dirty="0"/>
              <a:t>Romans 13:1-7</a:t>
            </a:r>
          </a:p>
        </p:txBody>
      </p:sp>
      <p:sp>
        <p:nvSpPr>
          <p:cNvPr id="11" name="TextBox 10">
            <a:extLst>
              <a:ext uri="{FF2B5EF4-FFF2-40B4-BE49-F238E27FC236}">
                <a16:creationId xmlns:a16="http://schemas.microsoft.com/office/drawing/2014/main" id="{9073DE55-C866-8D47-8A26-FFE4FA6BD978}"/>
              </a:ext>
            </a:extLst>
          </p:cNvPr>
          <p:cNvSpPr txBox="1"/>
          <p:nvPr/>
        </p:nvSpPr>
        <p:spPr>
          <a:xfrm>
            <a:off x="231353" y="1600230"/>
            <a:ext cx="8747394" cy="1938992"/>
          </a:xfrm>
          <a:prstGeom prst="rect">
            <a:avLst/>
          </a:prstGeom>
          <a:noFill/>
          <a:ln w="57150">
            <a:solidFill>
              <a:srgbClr val="FF0000"/>
            </a:solidFill>
          </a:ln>
        </p:spPr>
        <p:txBody>
          <a:bodyPr wrap="square" rtlCol="0">
            <a:spAutoFit/>
          </a:bodyPr>
          <a:lstStyle/>
          <a:p>
            <a:r>
              <a:rPr lang="en-US" sz="2000" b="1" baseline="30000" dirty="0">
                <a:solidFill>
                  <a:srgbClr val="0070C0"/>
                </a:solidFill>
                <a:latin typeface="Arial" panose="020B0604020202020204" pitchFamily="34" charset="0"/>
                <a:cs typeface="Arial" panose="020B0604020202020204" pitchFamily="34" charset="0"/>
              </a:rPr>
              <a:t>1</a:t>
            </a:r>
            <a:r>
              <a:rPr lang="en-US" sz="2000" b="1" i="1" dirty="0">
                <a:solidFill>
                  <a:srgbClr val="002060"/>
                </a:solidFill>
                <a:latin typeface="Arial" panose="020B0604020202020204" pitchFamily="34" charset="0"/>
                <a:cs typeface="Arial" panose="020B0604020202020204" pitchFamily="34" charset="0"/>
              </a:rPr>
              <a:t>Let every soul be subject to the governing authorities. For there is no authority except from God, and the authorities that exist are appointed by God.  </a:t>
            </a:r>
          </a:p>
          <a:p>
            <a:r>
              <a:rPr lang="en-US" sz="2200" b="1" baseline="30000" dirty="0">
                <a:solidFill>
                  <a:srgbClr val="0070C0"/>
                </a:solidFill>
                <a:latin typeface="Arial" panose="020B0604020202020204" pitchFamily="34" charset="0"/>
                <a:cs typeface="Arial" panose="020B0604020202020204" pitchFamily="34" charset="0"/>
              </a:rPr>
              <a:t>7</a:t>
            </a:r>
            <a:r>
              <a:rPr lang="en-US" sz="2000" b="1" i="1" dirty="0">
                <a:solidFill>
                  <a:srgbClr val="002060"/>
                </a:solidFill>
                <a:latin typeface="Arial" panose="020B0604020202020204" pitchFamily="34" charset="0"/>
                <a:cs typeface="Arial" panose="020B0604020202020204" pitchFamily="34" charset="0"/>
              </a:rPr>
              <a:t>Render therefore to all their due: taxes to whom taxes are due, customs to whom customs, fear to whom fear, honor to whom honor.								</a:t>
            </a:r>
            <a:r>
              <a:rPr lang="en-US" b="1" dirty="0"/>
              <a:t>NKJV</a:t>
            </a:r>
          </a:p>
        </p:txBody>
      </p:sp>
      <p:sp>
        <p:nvSpPr>
          <p:cNvPr id="12" name="TextBox 11"/>
          <p:cNvSpPr txBox="1"/>
          <p:nvPr/>
        </p:nvSpPr>
        <p:spPr>
          <a:xfrm>
            <a:off x="264404" y="3934774"/>
            <a:ext cx="8350786"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Be subject to governing authorities; God is always in charge, and He establishes human governments.</a:t>
            </a:r>
          </a:p>
        </p:txBody>
      </p:sp>
      <p:sp>
        <p:nvSpPr>
          <p:cNvPr id="6" name="Title 4">
            <a:extLst>
              <a:ext uri="{FF2B5EF4-FFF2-40B4-BE49-F238E27FC236}">
                <a16:creationId xmlns:a16="http://schemas.microsoft.com/office/drawing/2014/main" id="{D532726E-E704-8D43-93B7-414DD5A521C3}"/>
              </a:ext>
            </a:extLst>
          </p:cNvPr>
          <p:cNvSpPr txBox="1">
            <a:spLocks/>
          </p:cNvSpPr>
          <p:nvPr/>
        </p:nvSpPr>
        <p:spPr>
          <a:xfrm>
            <a:off x="466379" y="657344"/>
            <a:ext cx="6936956" cy="750983"/>
          </a:xfrm>
          <a:prstGeom prst="rect">
            <a:avLst/>
          </a:prstGeom>
        </p:spPr>
        <p:txBody>
          <a:bodyPr vert="horz" lIns="91440" rIns="45720" rtlCol="0" anchor="ctr">
            <a:normAutofit fontScale="925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4000" dirty="0"/>
              <a:t>Subject </a:t>
            </a:r>
            <a:r>
              <a:rPr lang="en-US" sz="3900" dirty="0"/>
              <a:t>to</a:t>
            </a:r>
            <a:r>
              <a:rPr lang="en-US" sz="4000" dirty="0"/>
              <a:t> Governing Authorities</a:t>
            </a:r>
          </a:p>
        </p:txBody>
      </p:sp>
    </p:spTree>
    <p:extLst>
      <p:ext uri="{BB962C8B-B14F-4D97-AF65-F5344CB8AC3E}">
        <p14:creationId xmlns:p14="http://schemas.microsoft.com/office/powerpoint/2010/main" val="5911699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32726E-E704-8D43-93B7-414DD5A521C3}"/>
              </a:ext>
            </a:extLst>
          </p:cNvPr>
          <p:cNvSpPr>
            <a:spLocks noGrp="1"/>
          </p:cNvSpPr>
          <p:nvPr>
            <p:ph type="title"/>
          </p:nvPr>
        </p:nvSpPr>
        <p:spPr>
          <a:xfrm>
            <a:off x="457200" y="159751"/>
            <a:ext cx="4130338" cy="684882"/>
          </a:xfrm>
        </p:spPr>
        <p:txBody>
          <a:bodyPr>
            <a:noAutofit/>
          </a:bodyPr>
          <a:lstStyle/>
          <a:p>
            <a:r>
              <a:rPr lang="en-US" sz="4000" dirty="0"/>
              <a:t>Romans 14:1-7</a:t>
            </a:r>
          </a:p>
        </p:txBody>
      </p:sp>
      <p:sp>
        <p:nvSpPr>
          <p:cNvPr id="11" name="TextBox 10">
            <a:extLst>
              <a:ext uri="{FF2B5EF4-FFF2-40B4-BE49-F238E27FC236}">
                <a16:creationId xmlns:a16="http://schemas.microsoft.com/office/drawing/2014/main" id="{9073DE55-C866-8D47-8A26-FFE4FA6BD978}"/>
              </a:ext>
            </a:extLst>
          </p:cNvPr>
          <p:cNvSpPr txBox="1"/>
          <p:nvPr/>
        </p:nvSpPr>
        <p:spPr>
          <a:xfrm>
            <a:off x="218364" y="1553403"/>
            <a:ext cx="8747394" cy="4093428"/>
          </a:xfrm>
          <a:prstGeom prst="rect">
            <a:avLst/>
          </a:prstGeom>
          <a:noFill/>
          <a:ln w="57150">
            <a:solidFill>
              <a:srgbClr val="FF0000"/>
            </a:solidFill>
          </a:ln>
        </p:spPr>
        <p:txBody>
          <a:bodyPr wrap="square" rtlCol="0">
            <a:spAutoFit/>
          </a:bodyPr>
          <a:lstStyle/>
          <a:p>
            <a:r>
              <a:rPr lang="en-US" sz="2000" b="1" baseline="30000" dirty="0">
                <a:solidFill>
                  <a:srgbClr val="0070C0"/>
                </a:solidFill>
                <a:latin typeface="Arial" panose="020B0604020202020204" pitchFamily="34" charset="0"/>
                <a:cs typeface="Arial" panose="020B0604020202020204" pitchFamily="34" charset="0"/>
              </a:rPr>
              <a:t>1</a:t>
            </a:r>
            <a:r>
              <a:rPr lang="en-US" sz="2000" b="1" i="1" dirty="0">
                <a:solidFill>
                  <a:srgbClr val="002060"/>
                </a:solidFill>
                <a:latin typeface="Arial" panose="020B0604020202020204" pitchFamily="34" charset="0"/>
                <a:cs typeface="Arial" panose="020B0604020202020204" pitchFamily="34" charset="0"/>
              </a:rPr>
              <a:t>Receive one who is weak in the faith, but not to disputes over doubtful things. </a:t>
            </a:r>
            <a:r>
              <a:rPr lang="en-US" sz="2200" b="1" baseline="30000" dirty="0">
                <a:solidFill>
                  <a:srgbClr val="0070C0"/>
                </a:solidFill>
                <a:latin typeface="Arial" panose="020B0604020202020204" pitchFamily="34" charset="0"/>
                <a:cs typeface="Arial" panose="020B0604020202020204" pitchFamily="34" charset="0"/>
              </a:rPr>
              <a:t>2</a:t>
            </a:r>
            <a:r>
              <a:rPr lang="en-US" sz="2000" b="1" i="1" dirty="0">
                <a:solidFill>
                  <a:srgbClr val="002060"/>
                </a:solidFill>
                <a:latin typeface="Arial" panose="020B0604020202020204" pitchFamily="34" charset="0"/>
                <a:cs typeface="Arial" panose="020B0604020202020204" pitchFamily="34" charset="0"/>
              </a:rPr>
              <a:t>For one believes he may eat all things, but he who is weak eats only vegetables. </a:t>
            </a:r>
            <a:r>
              <a:rPr lang="en-US" sz="2200" b="1" baseline="30000" dirty="0">
                <a:solidFill>
                  <a:srgbClr val="0070C0"/>
                </a:solidFill>
                <a:latin typeface="Arial" panose="020B0604020202020204" pitchFamily="34" charset="0"/>
                <a:cs typeface="Arial" panose="020B0604020202020204" pitchFamily="34" charset="0"/>
              </a:rPr>
              <a:t>3</a:t>
            </a:r>
            <a:r>
              <a:rPr lang="en-US" sz="2000" b="1" i="1" dirty="0">
                <a:solidFill>
                  <a:srgbClr val="002060"/>
                </a:solidFill>
                <a:latin typeface="Arial" panose="020B0604020202020204" pitchFamily="34" charset="0"/>
                <a:cs typeface="Arial" panose="020B0604020202020204" pitchFamily="34" charset="0"/>
              </a:rPr>
              <a:t>Let not him who eats despise him who does not eat, and let not him who does not eat judge him who eats; for God has received him. </a:t>
            </a:r>
            <a:r>
              <a:rPr lang="en-US" sz="2200" b="1" baseline="30000" dirty="0">
                <a:solidFill>
                  <a:srgbClr val="0070C0"/>
                </a:solidFill>
                <a:latin typeface="Arial" panose="020B0604020202020204" pitchFamily="34" charset="0"/>
                <a:cs typeface="Arial" panose="020B0604020202020204" pitchFamily="34" charset="0"/>
              </a:rPr>
              <a:t>4</a:t>
            </a:r>
            <a:r>
              <a:rPr lang="en-US" sz="2000" b="1" i="1" dirty="0">
                <a:solidFill>
                  <a:srgbClr val="002060"/>
                </a:solidFill>
                <a:latin typeface="Arial" panose="020B0604020202020204" pitchFamily="34" charset="0"/>
                <a:cs typeface="Arial" panose="020B0604020202020204" pitchFamily="34" charset="0"/>
              </a:rPr>
              <a:t>Who are you to judge another's servant? To his own master he stands or falls. Indeed, he will be made to stand, for God is able to make him stand. </a:t>
            </a:r>
            <a:r>
              <a:rPr lang="en-US" sz="2200" b="1" baseline="30000" dirty="0">
                <a:solidFill>
                  <a:srgbClr val="0070C0"/>
                </a:solidFill>
                <a:latin typeface="Arial" panose="020B0604020202020204" pitchFamily="34" charset="0"/>
                <a:cs typeface="Arial" panose="020B0604020202020204" pitchFamily="34" charset="0"/>
              </a:rPr>
              <a:t>5</a:t>
            </a:r>
            <a:r>
              <a:rPr lang="en-US" sz="2000" b="1" i="1" dirty="0">
                <a:solidFill>
                  <a:srgbClr val="002060"/>
                </a:solidFill>
                <a:latin typeface="Arial" panose="020B0604020202020204" pitchFamily="34" charset="0"/>
                <a:cs typeface="Arial" panose="020B0604020202020204" pitchFamily="34" charset="0"/>
              </a:rPr>
              <a:t>One person esteems one day above another; another esteems every day alike. Let each be fully convinced in his own mind. </a:t>
            </a:r>
            <a:r>
              <a:rPr lang="en-US" sz="2200" b="1" baseline="30000" dirty="0">
                <a:solidFill>
                  <a:srgbClr val="0070C0"/>
                </a:solidFill>
                <a:latin typeface="Arial" panose="020B0604020202020204" pitchFamily="34" charset="0"/>
                <a:cs typeface="Arial" panose="020B0604020202020204" pitchFamily="34" charset="0"/>
              </a:rPr>
              <a:t>6</a:t>
            </a:r>
            <a:r>
              <a:rPr lang="en-US" sz="2000" b="1" i="1" dirty="0">
                <a:solidFill>
                  <a:srgbClr val="002060"/>
                </a:solidFill>
                <a:latin typeface="Arial" panose="020B0604020202020204" pitchFamily="34" charset="0"/>
                <a:cs typeface="Arial" panose="020B0604020202020204" pitchFamily="34" charset="0"/>
              </a:rPr>
              <a:t>He who observes the day, observes it to the Lord; and he who does not observe the day, to the Lord he does not observe it. He who eats, eats to the Lord, for he gives God thanks; and he who does not eat, to the Lord he does not eat, and gives God thanks. </a:t>
            </a:r>
            <a:r>
              <a:rPr lang="en-US" sz="2200" b="1" baseline="30000" dirty="0">
                <a:solidFill>
                  <a:srgbClr val="0070C0"/>
                </a:solidFill>
                <a:latin typeface="Arial" panose="020B0604020202020204" pitchFamily="34" charset="0"/>
                <a:cs typeface="Arial" panose="020B0604020202020204" pitchFamily="34" charset="0"/>
              </a:rPr>
              <a:t>7</a:t>
            </a:r>
            <a:r>
              <a:rPr lang="en-US" sz="2000" b="1" i="1" dirty="0">
                <a:solidFill>
                  <a:srgbClr val="002060"/>
                </a:solidFill>
                <a:latin typeface="Arial" panose="020B0604020202020204" pitchFamily="34" charset="0"/>
                <a:cs typeface="Arial" panose="020B0604020202020204" pitchFamily="34" charset="0"/>
              </a:rPr>
              <a:t>For none of us lives to himself, and no one dies to himself.."             </a:t>
            </a:r>
            <a:r>
              <a:rPr lang="en-US" b="1" dirty="0"/>
              <a:t>NKJV</a:t>
            </a:r>
          </a:p>
        </p:txBody>
      </p:sp>
      <p:sp>
        <p:nvSpPr>
          <p:cNvPr id="12" name="TextBox 11"/>
          <p:cNvSpPr txBox="1"/>
          <p:nvPr/>
        </p:nvSpPr>
        <p:spPr>
          <a:xfrm>
            <a:off x="209318" y="5727019"/>
            <a:ext cx="8756440" cy="1015663"/>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Respect the opinions of others where they do not conflict with clear and unambiguous instruction in scripture.   Sometimes we must agree to disagree.  Always be willing to study any issue with an open mind.</a:t>
            </a:r>
          </a:p>
        </p:txBody>
      </p:sp>
      <p:sp>
        <p:nvSpPr>
          <p:cNvPr id="6" name="Title 4">
            <a:extLst>
              <a:ext uri="{FF2B5EF4-FFF2-40B4-BE49-F238E27FC236}">
                <a16:creationId xmlns:a16="http://schemas.microsoft.com/office/drawing/2014/main" id="{D532726E-E704-8D43-93B7-414DD5A521C3}"/>
              </a:ext>
            </a:extLst>
          </p:cNvPr>
          <p:cNvSpPr txBox="1">
            <a:spLocks/>
          </p:cNvSpPr>
          <p:nvPr/>
        </p:nvSpPr>
        <p:spPr>
          <a:xfrm>
            <a:off x="455362" y="723446"/>
            <a:ext cx="6628484" cy="684882"/>
          </a:xfrm>
          <a:prstGeom prst="rect">
            <a:avLst/>
          </a:prstGeom>
        </p:spPr>
        <p:txBody>
          <a:bodyPr vert="horz" lIns="91440" rIns="45720" rtlCol="0" anchor="ctr">
            <a:normAutofit fontScale="975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3700" dirty="0"/>
              <a:t>Respect Differing Opinions</a:t>
            </a:r>
          </a:p>
        </p:txBody>
      </p:sp>
    </p:spTree>
    <p:extLst>
      <p:ext uri="{BB962C8B-B14F-4D97-AF65-F5344CB8AC3E}">
        <p14:creationId xmlns:p14="http://schemas.microsoft.com/office/powerpoint/2010/main" val="18336616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32726E-E704-8D43-93B7-414DD5A521C3}"/>
              </a:ext>
            </a:extLst>
          </p:cNvPr>
          <p:cNvSpPr>
            <a:spLocks noGrp="1"/>
          </p:cNvSpPr>
          <p:nvPr>
            <p:ph type="title"/>
          </p:nvPr>
        </p:nvSpPr>
        <p:spPr>
          <a:xfrm>
            <a:off x="457200" y="152400"/>
            <a:ext cx="4577508" cy="739966"/>
          </a:xfrm>
        </p:spPr>
        <p:txBody>
          <a:bodyPr>
            <a:normAutofit/>
          </a:bodyPr>
          <a:lstStyle/>
          <a:p>
            <a:r>
              <a:rPr lang="en-US" sz="4000" dirty="0"/>
              <a:t>Romans 16:17-19</a:t>
            </a:r>
          </a:p>
        </p:txBody>
      </p:sp>
      <p:sp>
        <p:nvSpPr>
          <p:cNvPr id="11" name="TextBox 10">
            <a:extLst>
              <a:ext uri="{FF2B5EF4-FFF2-40B4-BE49-F238E27FC236}">
                <a16:creationId xmlns:a16="http://schemas.microsoft.com/office/drawing/2014/main" id="{9073DE55-C866-8D47-8A26-FFE4FA6BD978}"/>
              </a:ext>
            </a:extLst>
          </p:cNvPr>
          <p:cNvSpPr txBox="1"/>
          <p:nvPr/>
        </p:nvSpPr>
        <p:spPr>
          <a:xfrm>
            <a:off x="218364" y="1663573"/>
            <a:ext cx="8747394" cy="2246769"/>
          </a:xfrm>
          <a:prstGeom prst="rect">
            <a:avLst/>
          </a:prstGeom>
          <a:noFill/>
          <a:ln w="57150">
            <a:solidFill>
              <a:srgbClr val="FF0000"/>
            </a:solidFill>
          </a:ln>
        </p:spPr>
        <p:txBody>
          <a:bodyPr wrap="square" rtlCol="0">
            <a:spAutoFit/>
          </a:bodyPr>
          <a:lstStyle/>
          <a:p>
            <a:r>
              <a:rPr lang="en-US" sz="2000" b="1" baseline="30000" dirty="0">
                <a:solidFill>
                  <a:srgbClr val="0070C0"/>
                </a:solidFill>
                <a:latin typeface="Arial" panose="020B0604020202020204" pitchFamily="34" charset="0"/>
                <a:cs typeface="Arial" panose="020B0604020202020204" pitchFamily="34" charset="0"/>
              </a:rPr>
              <a:t>17</a:t>
            </a:r>
            <a:r>
              <a:rPr lang="en-US" sz="2000" b="1" i="1" dirty="0">
                <a:solidFill>
                  <a:srgbClr val="002060"/>
                </a:solidFill>
                <a:latin typeface="Arial" panose="020B0604020202020204" pitchFamily="34" charset="0"/>
                <a:cs typeface="Arial" panose="020B0604020202020204" pitchFamily="34" charset="0"/>
              </a:rPr>
              <a:t>Now I urge you, brethren, note those who cause divisions and offenses, contrary to the doctrine which you learned, and avoid them.</a:t>
            </a:r>
          </a:p>
          <a:p>
            <a:r>
              <a:rPr lang="en-US" sz="2200" b="1" baseline="30000" dirty="0">
                <a:solidFill>
                  <a:srgbClr val="0070C0"/>
                </a:solidFill>
                <a:latin typeface="Arial" panose="020B0604020202020204" pitchFamily="34" charset="0"/>
                <a:cs typeface="Arial" panose="020B0604020202020204" pitchFamily="34" charset="0"/>
              </a:rPr>
              <a:t>18</a:t>
            </a:r>
            <a:r>
              <a:rPr lang="en-US" sz="2000" b="1" i="1" dirty="0">
                <a:solidFill>
                  <a:srgbClr val="002060"/>
                </a:solidFill>
                <a:latin typeface="Arial" panose="020B0604020202020204" pitchFamily="34" charset="0"/>
                <a:cs typeface="Arial" panose="020B0604020202020204" pitchFamily="34" charset="0"/>
              </a:rPr>
              <a:t>For those who are such do not serve our Lord Jesus Christ, but their own belly, and by smooth words and flattering speech deceive the hearts of the simple.  </a:t>
            </a:r>
            <a:r>
              <a:rPr lang="en-US" sz="2200" b="1" baseline="30000" dirty="0">
                <a:solidFill>
                  <a:srgbClr val="0070C0"/>
                </a:solidFill>
                <a:latin typeface="Arial" panose="020B0604020202020204" pitchFamily="34" charset="0"/>
                <a:cs typeface="Arial" panose="020B0604020202020204" pitchFamily="34" charset="0"/>
              </a:rPr>
              <a:t>19</a:t>
            </a:r>
            <a:r>
              <a:rPr lang="en-US" sz="2000" b="1" i="1" dirty="0">
                <a:solidFill>
                  <a:srgbClr val="002060"/>
                </a:solidFill>
                <a:latin typeface="Arial" panose="020B0604020202020204" pitchFamily="34" charset="0"/>
                <a:cs typeface="Arial" panose="020B0604020202020204" pitchFamily="34" charset="0"/>
              </a:rPr>
              <a:t>For your obedience has become known to all. Therefore I am glad on your behalf; but I want you to be wise in what is good, and simple concerning evil.            			</a:t>
            </a:r>
            <a:r>
              <a:rPr lang="en-US" b="1" dirty="0"/>
              <a:t>NKJV</a:t>
            </a:r>
          </a:p>
        </p:txBody>
      </p:sp>
      <p:sp>
        <p:nvSpPr>
          <p:cNvPr id="12" name="TextBox 11"/>
          <p:cNvSpPr txBox="1"/>
          <p:nvPr/>
        </p:nvSpPr>
        <p:spPr>
          <a:xfrm>
            <a:off x="218364" y="4166126"/>
            <a:ext cx="8747394" cy="2246769"/>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Note and avoid those people who cause divisions.  These can cause irreparable harm to a congregation.  We are all brothers and sisters in Christ, and while brothers and sisters may sometimes disagree, there are core issues of doctrine that cannot be compromised.  People who elevate dissention to the point of division are to be noted.  However, we need to be firmly assured that the issue at hand is indeed a core issue and not a matter of opinion.  We must “</a:t>
            </a:r>
            <a:r>
              <a:rPr lang="en-US" sz="2000" b="1" i="1" dirty="0">
                <a:solidFill>
                  <a:srgbClr val="002060"/>
                </a:solidFill>
                <a:latin typeface="Arial" panose="020B0604020202020204" pitchFamily="34" charset="0"/>
                <a:cs typeface="Arial" panose="020B0604020202020204" pitchFamily="34" charset="0"/>
              </a:rPr>
              <a:t>be wise in what is good.”</a:t>
            </a:r>
            <a:endParaRPr lang="en-US" sz="2000" b="1" dirty="0">
              <a:latin typeface="Arial" panose="020B0604020202020204" pitchFamily="34" charset="0"/>
              <a:cs typeface="Arial" panose="020B0604020202020204" pitchFamily="34" charset="0"/>
            </a:endParaRPr>
          </a:p>
        </p:txBody>
      </p:sp>
      <p:sp>
        <p:nvSpPr>
          <p:cNvPr id="6" name="Title 4">
            <a:extLst>
              <a:ext uri="{FF2B5EF4-FFF2-40B4-BE49-F238E27FC236}">
                <a16:creationId xmlns:a16="http://schemas.microsoft.com/office/drawing/2014/main" id="{D532726E-E704-8D43-93B7-414DD5A521C3}"/>
              </a:ext>
            </a:extLst>
          </p:cNvPr>
          <p:cNvSpPr txBox="1">
            <a:spLocks/>
          </p:cNvSpPr>
          <p:nvPr/>
        </p:nvSpPr>
        <p:spPr>
          <a:xfrm>
            <a:off x="444344" y="723446"/>
            <a:ext cx="8214913" cy="739966"/>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3600" dirty="0"/>
              <a:t>Avoid Those That Cause Divisions</a:t>
            </a:r>
          </a:p>
        </p:txBody>
      </p:sp>
    </p:spTree>
    <p:extLst>
      <p:ext uri="{BB962C8B-B14F-4D97-AF65-F5344CB8AC3E}">
        <p14:creationId xmlns:p14="http://schemas.microsoft.com/office/powerpoint/2010/main" val="9632281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20626-2ACF-9249-9433-077295D7432C}"/>
              </a:ext>
            </a:extLst>
          </p:cNvPr>
          <p:cNvSpPr>
            <a:spLocks noGrp="1"/>
          </p:cNvSpPr>
          <p:nvPr>
            <p:ph type="title"/>
          </p:nvPr>
        </p:nvSpPr>
        <p:spPr>
          <a:xfrm>
            <a:off x="457200" y="0"/>
            <a:ext cx="8229600" cy="1066800"/>
          </a:xfrm>
        </p:spPr>
        <p:txBody>
          <a:bodyPr>
            <a:normAutofit fontScale="90000"/>
          </a:bodyPr>
          <a:lstStyle/>
          <a:p>
            <a:br>
              <a:rPr lang="en-US" sz="3600" dirty="0"/>
            </a:br>
            <a:r>
              <a:rPr lang="en-US" sz="4400" dirty="0"/>
              <a:t>Final thoughts (16:1-27)</a:t>
            </a:r>
          </a:p>
        </p:txBody>
      </p:sp>
      <p:sp>
        <p:nvSpPr>
          <p:cNvPr id="3" name="Content Placeholder 2">
            <a:extLst>
              <a:ext uri="{FF2B5EF4-FFF2-40B4-BE49-F238E27FC236}">
                <a16:creationId xmlns:a16="http://schemas.microsoft.com/office/drawing/2014/main" id="{87F4EE02-0D3E-0744-8ACA-EFA503CC9E5A}"/>
              </a:ext>
            </a:extLst>
          </p:cNvPr>
          <p:cNvSpPr>
            <a:spLocks noGrp="1"/>
          </p:cNvSpPr>
          <p:nvPr>
            <p:ph idx="1"/>
          </p:nvPr>
        </p:nvSpPr>
        <p:spPr>
          <a:xfrm>
            <a:off x="271749" y="1698435"/>
            <a:ext cx="8382000" cy="4724400"/>
          </a:xfrm>
        </p:spPr>
        <p:txBody>
          <a:bodyPr/>
          <a:lstStyle/>
          <a:p>
            <a:pPr marL="118872" indent="0">
              <a:buNone/>
            </a:pPr>
            <a:r>
              <a:rPr lang="en-US" sz="2200" b="1" dirty="0"/>
              <a:t>“Thirty-five names are listed in these closing remarks of which twenty-seven are found only here.   Perhaps it would be easy to pass over this last chapter as unimportant except for a few verses, but that should not be done.  These men and women have attained glory throughout the centuries as followers of Christ and as friends of the apostle Paul.  The list of obscure names is of great value because it reveals Paul’s tender affection and high valuation for those in whom the gospel has borne fruit.  Again and again he extends to them “my greetings” and owns them as “my kinsmen” and “my beloved”.  These were faithful Christians at a time and in a region when it was not popular nor convenient to be a believer and Paul shared with each in the greatest of “ties that bind.”</a:t>
            </a:r>
            <a:r>
              <a:rPr lang="en-US" sz="2000" b="1" dirty="0"/>
              <a:t>  </a:t>
            </a:r>
          </a:p>
          <a:p>
            <a:pPr marL="118872" indent="0">
              <a:buNone/>
            </a:pPr>
            <a:r>
              <a:rPr lang="en-US" sz="2000" b="1" dirty="0"/>
              <a:t>		--- </a:t>
            </a:r>
            <a:r>
              <a:rPr lang="en-US" sz="1800" b="1" dirty="0"/>
              <a:t>Harkrider, Workbook Commentary Series, Romans, </a:t>
            </a:r>
            <a:r>
              <a:rPr lang="en-US" sz="1800" b="1" i="1" dirty="0"/>
              <a:t>page 187</a:t>
            </a:r>
          </a:p>
        </p:txBody>
      </p:sp>
    </p:spTree>
    <p:extLst>
      <p:ext uri="{BB962C8B-B14F-4D97-AF65-F5344CB8AC3E}">
        <p14:creationId xmlns:p14="http://schemas.microsoft.com/office/powerpoint/2010/main" val="7787628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Romans</a:t>
            </a:r>
          </a:p>
        </p:txBody>
      </p:sp>
      <p:sp>
        <p:nvSpPr>
          <p:cNvPr id="3" name="Content Placeholder 2"/>
          <p:cNvSpPr>
            <a:spLocks noGrp="1"/>
          </p:cNvSpPr>
          <p:nvPr>
            <p:ph idx="1"/>
          </p:nvPr>
        </p:nvSpPr>
        <p:spPr>
          <a:xfrm>
            <a:off x="226016" y="1403788"/>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38100" y="3009900"/>
            <a:ext cx="2438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81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5626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105400"/>
            <a:ext cx="1828800" cy="523220"/>
          </a:xfrm>
          <a:prstGeom prst="rect">
            <a:avLst/>
          </a:prstGeom>
          <a:noFill/>
        </p:spPr>
        <p:txBody>
          <a:bodyPr wrap="square" rtlCol="0">
            <a:spAutoFit/>
          </a:bodyPr>
          <a:lstStyle/>
          <a:p>
            <a:r>
              <a:rPr lang="en-US" sz="1200" b="1" i="1" dirty="0"/>
              <a:t>        </a:t>
            </a:r>
            <a:r>
              <a:rPr lang="en-US" sz="1400" dirty="0"/>
              <a:t>Doctrine</a:t>
            </a:r>
          </a:p>
          <a:p>
            <a:r>
              <a:rPr lang="en-US" sz="1400" b="1" i="1" dirty="0"/>
              <a:t>             </a:t>
            </a:r>
            <a:r>
              <a:rPr lang="en-US" sz="1400" dirty="0"/>
              <a:t>of Sin</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2438400" cy="369332"/>
          </a:xfrm>
          <a:prstGeom prst="rect">
            <a:avLst/>
          </a:prstGeom>
          <a:noFill/>
        </p:spPr>
        <p:txBody>
          <a:bodyPr wrap="square" rtlCol="0">
            <a:spAutoFit/>
          </a:bodyPr>
          <a:lstStyle/>
          <a:p>
            <a:r>
              <a:rPr lang="en-US" dirty="0"/>
              <a:t>      </a:t>
            </a:r>
            <a:r>
              <a:rPr lang="en-US" sz="1600" dirty="0"/>
              <a:t>Chapters 1:18-8:39</a:t>
            </a:r>
          </a:p>
        </p:txBody>
      </p:sp>
      <p:sp>
        <p:nvSpPr>
          <p:cNvPr id="118" name="TextBox 117"/>
          <p:cNvSpPr txBox="1"/>
          <p:nvPr/>
        </p:nvSpPr>
        <p:spPr>
          <a:xfrm>
            <a:off x="3581400" y="3886200"/>
            <a:ext cx="2895600" cy="338554"/>
          </a:xfrm>
          <a:prstGeom prst="rect">
            <a:avLst/>
          </a:prstGeom>
          <a:noFill/>
        </p:spPr>
        <p:txBody>
          <a:bodyPr wrap="square" rtlCol="0">
            <a:spAutoFit/>
          </a:bodyPr>
          <a:lstStyle/>
          <a:p>
            <a:r>
              <a:rPr lang="en-US" sz="1600" dirty="0"/>
              <a:t>          Chapters  9-11</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2552700" y="3009900"/>
            <a:ext cx="21336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4958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7244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248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029200" y="3048000"/>
            <a:ext cx="22098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324600" y="3886200"/>
            <a:ext cx="2209800" cy="338554"/>
          </a:xfrm>
          <a:prstGeom prst="rect">
            <a:avLst/>
          </a:prstGeom>
          <a:noFill/>
        </p:spPr>
        <p:txBody>
          <a:bodyPr wrap="square" rtlCol="0">
            <a:spAutoFit/>
          </a:bodyPr>
          <a:lstStyle/>
          <a:p>
            <a:r>
              <a:rPr lang="en-US" sz="1600" dirty="0"/>
              <a:t>  Chapter 12:1-15:13</a:t>
            </a:r>
          </a:p>
        </p:txBody>
      </p:sp>
      <p:cxnSp>
        <p:nvCxnSpPr>
          <p:cNvPr id="104" name="Straight Connector 103"/>
          <p:cNvCxnSpPr/>
          <p:nvPr/>
        </p:nvCxnSpPr>
        <p:spPr>
          <a:xfrm rot="5400000">
            <a:off x="5791200" y="4495800"/>
            <a:ext cx="457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3238500" y="4457700"/>
            <a:ext cx="5334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rot="306283">
            <a:off x="1137929" y="1106607"/>
            <a:ext cx="400110" cy="3298758"/>
          </a:xfrm>
          <a:prstGeom prst="rect">
            <a:avLst/>
          </a:prstGeom>
          <a:noFill/>
        </p:spPr>
        <p:txBody>
          <a:bodyPr vert="vert270" wrap="square" rtlCol="0">
            <a:spAutoFit/>
          </a:bodyPr>
          <a:lstStyle/>
          <a:p>
            <a:r>
              <a:rPr lang="en-US" sz="1400" b="1" dirty="0"/>
              <a:t>     Introduction – Personal (1:1-17</a:t>
            </a:r>
            <a:r>
              <a:rPr lang="en-US" sz="1400" dirty="0"/>
              <a:t>)</a:t>
            </a:r>
          </a:p>
        </p:txBody>
      </p:sp>
      <p:sp>
        <p:nvSpPr>
          <p:cNvPr id="45" name="TextBox 44"/>
          <p:cNvSpPr txBox="1"/>
          <p:nvPr/>
        </p:nvSpPr>
        <p:spPr>
          <a:xfrm>
            <a:off x="1371600" y="1905000"/>
            <a:ext cx="2583412" cy="369332"/>
          </a:xfrm>
          <a:prstGeom prst="rect">
            <a:avLst/>
          </a:prstGeom>
          <a:noFill/>
        </p:spPr>
        <p:txBody>
          <a:bodyPr wrap="square" rtlCol="0">
            <a:spAutoFit/>
          </a:bodyPr>
          <a:lstStyle/>
          <a:p>
            <a:r>
              <a:rPr lang="en-US" b="1" dirty="0"/>
              <a:t>    …Saving the Sinner</a:t>
            </a:r>
          </a:p>
        </p:txBody>
      </p:sp>
      <p:sp>
        <p:nvSpPr>
          <p:cNvPr id="55" name="TextBox 54"/>
          <p:cNvSpPr txBox="1"/>
          <p:nvPr/>
        </p:nvSpPr>
        <p:spPr>
          <a:xfrm>
            <a:off x="3048000" y="1524000"/>
            <a:ext cx="2743200" cy="369332"/>
          </a:xfrm>
          <a:prstGeom prst="rect">
            <a:avLst/>
          </a:prstGeom>
          <a:noFill/>
        </p:spPr>
        <p:txBody>
          <a:bodyPr wrap="square" rtlCol="0">
            <a:spAutoFit/>
          </a:bodyPr>
          <a:lstStyle/>
          <a:p>
            <a:r>
              <a:rPr lang="en-US" dirty="0">
                <a:latin typeface="Arial Black" pitchFamily="34" charset="0"/>
              </a:rPr>
              <a:t>         THE GOSPEL…</a:t>
            </a:r>
          </a:p>
        </p:txBody>
      </p:sp>
      <p:sp>
        <p:nvSpPr>
          <p:cNvPr id="58" name="TextBox 57"/>
          <p:cNvSpPr txBox="1"/>
          <p:nvPr/>
        </p:nvSpPr>
        <p:spPr>
          <a:xfrm>
            <a:off x="3886200" y="1884403"/>
            <a:ext cx="2427355" cy="369332"/>
          </a:xfrm>
          <a:prstGeom prst="rect">
            <a:avLst/>
          </a:prstGeom>
          <a:noFill/>
        </p:spPr>
        <p:txBody>
          <a:bodyPr wrap="square" rtlCol="0">
            <a:spAutoFit/>
          </a:bodyPr>
          <a:lstStyle/>
          <a:p>
            <a:r>
              <a:rPr lang="en-US" b="1" dirty="0"/>
              <a:t>  …Concerning Israel</a:t>
            </a:r>
          </a:p>
        </p:txBody>
      </p:sp>
      <p:sp>
        <p:nvSpPr>
          <p:cNvPr id="60" name="TextBox 59"/>
          <p:cNvSpPr txBox="1"/>
          <p:nvPr/>
        </p:nvSpPr>
        <p:spPr>
          <a:xfrm>
            <a:off x="6598824" y="1815405"/>
            <a:ext cx="2244307" cy="923330"/>
          </a:xfrm>
          <a:prstGeom prst="rect">
            <a:avLst/>
          </a:prstGeom>
          <a:noFill/>
        </p:spPr>
        <p:txBody>
          <a:bodyPr wrap="square" rtlCol="0">
            <a:spAutoFit/>
          </a:bodyPr>
          <a:lstStyle/>
          <a:p>
            <a:r>
              <a:rPr lang="en-US" b="1" dirty="0"/>
              <a:t>     …Concerning </a:t>
            </a:r>
          </a:p>
          <a:p>
            <a:r>
              <a:rPr lang="en-US" b="1" dirty="0"/>
              <a:t>Christian Conduct</a:t>
            </a:r>
          </a:p>
          <a:p>
            <a:r>
              <a:rPr lang="en-US" dirty="0"/>
              <a:t>         (9:27-33)</a:t>
            </a:r>
          </a:p>
        </p:txBody>
      </p:sp>
      <p:sp>
        <p:nvSpPr>
          <p:cNvPr id="62" name="TextBox 61"/>
          <p:cNvSpPr txBox="1"/>
          <p:nvPr/>
        </p:nvSpPr>
        <p:spPr>
          <a:xfrm rot="281926">
            <a:off x="8718906" y="1359031"/>
            <a:ext cx="400110" cy="2846251"/>
          </a:xfrm>
          <a:prstGeom prst="rect">
            <a:avLst/>
          </a:prstGeom>
          <a:noFill/>
        </p:spPr>
        <p:txBody>
          <a:bodyPr vert="vert270" wrap="square" rtlCol="0">
            <a:spAutoFit/>
          </a:bodyPr>
          <a:lstStyle/>
          <a:p>
            <a:r>
              <a:rPr lang="en-US" sz="1400" b="1" dirty="0"/>
              <a:t>Conclusion-Relational (15:14-16:27)</a:t>
            </a:r>
          </a:p>
        </p:txBody>
      </p:sp>
      <p:sp>
        <p:nvSpPr>
          <p:cNvPr id="63" name="TextBox 62"/>
          <p:cNvSpPr txBox="1"/>
          <p:nvPr/>
        </p:nvSpPr>
        <p:spPr>
          <a:xfrm>
            <a:off x="0" y="4191000"/>
            <a:ext cx="1295400" cy="369332"/>
          </a:xfrm>
          <a:prstGeom prst="rect">
            <a:avLst/>
          </a:prstGeom>
          <a:noFill/>
        </p:spPr>
        <p:txBody>
          <a:bodyPr wrap="square" rtlCol="0">
            <a:spAutoFit/>
          </a:bodyPr>
          <a:lstStyle/>
          <a:p>
            <a:r>
              <a:rPr lang="en-US" dirty="0"/>
              <a:t>   </a:t>
            </a:r>
            <a:r>
              <a:rPr lang="en-US" sz="1600" dirty="0"/>
              <a:t>Emphasis</a:t>
            </a:r>
          </a:p>
        </p:txBody>
      </p:sp>
      <p:cxnSp>
        <p:nvCxnSpPr>
          <p:cNvPr id="69" name="Straight Connector 68"/>
          <p:cNvCxnSpPr/>
          <p:nvPr/>
        </p:nvCxnSpPr>
        <p:spPr>
          <a:xfrm>
            <a:off x="0" y="59436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0" y="4419600"/>
            <a:ext cx="1143000" cy="338554"/>
          </a:xfrm>
          <a:prstGeom prst="rect">
            <a:avLst/>
          </a:prstGeom>
          <a:noFill/>
        </p:spPr>
        <p:txBody>
          <a:bodyPr wrap="square" rtlCol="0">
            <a:spAutoFit/>
          </a:bodyPr>
          <a:lstStyle/>
          <a:p>
            <a:r>
              <a:rPr lang="en-US" sz="1600" dirty="0"/>
              <a:t>   Response</a:t>
            </a:r>
          </a:p>
        </p:txBody>
      </p:sp>
      <p:sp>
        <p:nvSpPr>
          <p:cNvPr id="74" name="TextBox 73"/>
          <p:cNvSpPr txBox="1"/>
          <p:nvPr/>
        </p:nvSpPr>
        <p:spPr>
          <a:xfrm>
            <a:off x="0" y="4648200"/>
            <a:ext cx="1622674" cy="553998"/>
          </a:xfrm>
          <a:prstGeom prst="rect">
            <a:avLst/>
          </a:prstGeom>
          <a:noFill/>
        </p:spPr>
        <p:txBody>
          <a:bodyPr wrap="square" rtlCol="0">
            <a:spAutoFit/>
          </a:bodyPr>
          <a:lstStyle/>
          <a:p>
            <a:r>
              <a:rPr lang="en-US" sz="1600" dirty="0"/>
              <a:t>    Doctrine</a:t>
            </a:r>
            <a:endParaRPr lang="en-US" sz="1200" dirty="0"/>
          </a:p>
          <a:p>
            <a:r>
              <a:rPr lang="en-US" sz="1400" dirty="0"/>
              <a:t>           of God</a:t>
            </a:r>
          </a:p>
        </p:txBody>
      </p:sp>
      <p:sp>
        <p:nvSpPr>
          <p:cNvPr id="85" name="TextBox 84"/>
          <p:cNvSpPr txBox="1"/>
          <p:nvPr/>
        </p:nvSpPr>
        <p:spPr>
          <a:xfrm>
            <a:off x="304800" y="5562600"/>
            <a:ext cx="822533" cy="338554"/>
          </a:xfrm>
          <a:prstGeom prst="rect">
            <a:avLst/>
          </a:prstGeom>
          <a:noFill/>
        </p:spPr>
        <p:txBody>
          <a:bodyPr wrap="square" rtlCol="0">
            <a:spAutoFit/>
          </a:bodyPr>
          <a:lstStyle/>
          <a:p>
            <a:r>
              <a:rPr lang="en-US" sz="1600" dirty="0"/>
              <a:t>   Scope</a:t>
            </a:r>
          </a:p>
        </p:txBody>
      </p:sp>
      <p:sp>
        <p:nvSpPr>
          <p:cNvPr id="86" name="TextBox 85"/>
          <p:cNvSpPr txBox="1"/>
          <p:nvPr/>
        </p:nvSpPr>
        <p:spPr>
          <a:xfrm>
            <a:off x="0" y="5943600"/>
            <a:ext cx="1537830" cy="307777"/>
          </a:xfrm>
          <a:prstGeom prst="rect">
            <a:avLst/>
          </a:prstGeom>
          <a:noFill/>
        </p:spPr>
        <p:txBody>
          <a:bodyPr wrap="square" rtlCol="0">
            <a:spAutoFit/>
          </a:bodyPr>
          <a:lstStyle/>
          <a:p>
            <a:r>
              <a:rPr lang="en-US" sz="1400" dirty="0"/>
              <a:t> Main Theme</a:t>
            </a:r>
          </a:p>
        </p:txBody>
      </p:sp>
      <p:sp>
        <p:nvSpPr>
          <p:cNvPr id="87" name="TextBox 86"/>
          <p:cNvSpPr txBox="1"/>
          <p:nvPr/>
        </p:nvSpPr>
        <p:spPr>
          <a:xfrm>
            <a:off x="0" y="6248400"/>
            <a:ext cx="1158907" cy="307777"/>
          </a:xfrm>
          <a:prstGeom prst="rect">
            <a:avLst/>
          </a:prstGeom>
          <a:noFill/>
        </p:spPr>
        <p:txBody>
          <a:bodyPr wrap="square" rtlCol="0">
            <a:spAutoFit/>
          </a:bodyPr>
          <a:lstStyle/>
          <a:p>
            <a:r>
              <a:rPr lang="en-US" sz="1400" dirty="0"/>
              <a:t>    Key Verses</a:t>
            </a:r>
          </a:p>
        </p:txBody>
      </p:sp>
      <p:sp>
        <p:nvSpPr>
          <p:cNvPr id="88" name="TextBox 87"/>
          <p:cNvSpPr txBox="1"/>
          <p:nvPr/>
        </p:nvSpPr>
        <p:spPr>
          <a:xfrm>
            <a:off x="1295400" y="4191000"/>
            <a:ext cx="1828800" cy="338554"/>
          </a:xfrm>
          <a:prstGeom prst="rect">
            <a:avLst/>
          </a:prstGeom>
          <a:noFill/>
        </p:spPr>
        <p:txBody>
          <a:bodyPr wrap="square" rtlCol="0">
            <a:spAutoFit/>
          </a:bodyPr>
          <a:lstStyle/>
          <a:p>
            <a:r>
              <a:rPr lang="en-US" sz="1600" dirty="0"/>
              <a:t>           Doctrinal</a:t>
            </a:r>
          </a:p>
        </p:txBody>
      </p:sp>
      <p:sp>
        <p:nvSpPr>
          <p:cNvPr id="89" name="TextBox 88"/>
          <p:cNvSpPr txBox="1"/>
          <p:nvPr/>
        </p:nvSpPr>
        <p:spPr>
          <a:xfrm>
            <a:off x="4191000" y="3962400"/>
            <a:ext cx="990600" cy="584775"/>
          </a:xfrm>
          <a:prstGeom prst="rect">
            <a:avLst/>
          </a:prstGeom>
          <a:noFill/>
        </p:spPr>
        <p:txBody>
          <a:bodyPr wrap="square" rtlCol="0">
            <a:spAutoFit/>
          </a:bodyPr>
          <a:lstStyle/>
          <a:p>
            <a:r>
              <a:rPr lang="en-US" sz="1600" dirty="0"/>
              <a:t>          National</a:t>
            </a:r>
          </a:p>
        </p:txBody>
      </p:sp>
      <p:sp>
        <p:nvSpPr>
          <p:cNvPr id="90" name="TextBox 89"/>
          <p:cNvSpPr txBox="1"/>
          <p:nvPr/>
        </p:nvSpPr>
        <p:spPr>
          <a:xfrm>
            <a:off x="6705600" y="4191000"/>
            <a:ext cx="914400" cy="338554"/>
          </a:xfrm>
          <a:prstGeom prst="rect">
            <a:avLst/>
          </a:prstGeom>
          <a:noFill/>
        </p:spPr>
        <p:txBody>
          <a:bodyPr wrap="square" rtlCol="0">
            <a:spAutoFit/>
          </a:bodyPr>
          <a:lstStyle/>
          <a:p>
            <a:r>
              <a:rPr lang="en-US" sz="1600" dirty="0"/>
              <a:t>Practical</a:t>
            </a:r>
          </a:p>
        </p:txBody>
      </p:sp>
      <p:sp>
        <p:nvSpPr>
          <p:cNvPr id="91" name="TextBox 90"/>
          <p:cNvSpPr txBox="1"/>
          <p:nvPr/>
        </p:nvSpPr>
        <p:spPr>
          <a:xfrm>
            <a:off x="1752600" y="2286000"/>
            <a:ext cx="1602105" cy="1323439"/>
          </a:xfrm>
          <a:prstGeom prst="rect">
            <a:avLst/>
          </a:prstGeom>
          <a:noFill/>
        </p:spPr>
        <p:txBody>
          <a:bodyPr wrap="none" rtlCol="0">
            <a:spAutoFit/>
          </a:bodyPr>
          <a:lstStyle/>
          <a:p>
            <a:pPr>
              <a:buFont typeface="Arial" pitchFamily="34" charset="0"/>
              <a:buChar char="•"/>
            </a:pPr>
            <a:r>
              <a:rPr lang="en-US" sz="1600" dirty="0"/>
              <a:t>Depravity of sin </a:t>
            </a:r>
          </a:p>
          <a:p>
            <a:pPr>
              <a:buFont typeface="Arial" pitchFamily="34" charset="0"/>
              <a:buChar char="•"/>
            </a:pPr>
            <a:r>
              <a:rPr lang="en-US" sz="1600" dirty="0"/>
              <a:t>Grace of God</a:t>
            </a:r>
          </a:p>
          <a:p>
            <a:pPr>
              <a:buFont typeface="Arial" pitchFamily="34" charset="0"/>
              <a:buChar char="•"/>
            </a:pPr>
            <a:r>
              <a:rPr lang="en-US" sz="1600" dirty="0"/>
              <a:t>Justification</a:t>
            </a:r>
          </a:p>
          <a:p>
            <a:pPr>
              <a:buFont typeface="Arial" pitchFamily="34" charset="0"/>
              <a:buChar char="•"/>
            </a:pPr>
            <a:r>
              <a:rPr lang="en-US" sz="1600" dirty="0"/>
              <a:t>Sanctification</a:t>
            </a:r>
          </a:p>
          <a:p>
            <a:pPr>
              <a:buFont typeface="Arial" pitchFamily="34" charset="0"/>
              <a:buChar char="•"/>
            </a:pPr>
            <a:r>
              <a:rPr lang="en-US" sz="1600" dirty="0"/>
              <a:t>Reconciliation</a:t>
            </a:r>
          </a:p>
        </p:txBody>
      </p:sp>
      <p:sp>
        <p:nvSpPr>
          <p:cNvPr id="92" name="TextBox 91"/>
          <p:cNvSpPr txBox="1"/>
          <p:nvPr/>
        </p:nvSpPr>
        <p:spPr>
          <a:xfrm>
            <a:off x="3886200" y="2286000"/>
            <a:ext cx="2179224" cy="1323439"/>
          </a:xfrm>
          <a:prstGeom prst="rect">
            <a:avLst/>
          </a:prstGeom>
          <a:noFill/>
        </p:spPr>
        <p:txBody>
          <a:bodyPr wrap="square" rtlCol="0">
            <a:spAutoFit/>
          </a:bodyPr>
          <a:lstStyle/>
          <a:p>
            <a:pPr>
              <a:buFont typeface="Arial" pitchFamily="34" charset="0"/>
              <a:buChar char="•"/>
            </a:pPr>
            <a:r>
              <a:rPr lang="en-US" sz="1600" dirty="0"/>
              <a:t>Divine sovereignty </a:t>
            </a:r>
            <a:br>
              <a:rPr lang="en-US" sz="1600" dirty="0"/>
            </a:br>
            <a:r>
              <a:rPr lang="en-US" sz="1600" dirty="0"/>
              <a:t>   and human will (9:32)</a:t>
            </a:r>
          </a:p>
          <a:p>
            <a:pPr>
              <a:buFont typeface="Arial" pitchFamily="34" charset="0"/>
              <a:buChar char="•"/>
            </a:pPr>
            <a:r>
              <a:rPr lang="en-US" sz="1600" dirty="0"/>
              <a:t>Past, present and</a:t>
            </a:r>
            <a:br>
              <a:rPr lang="en-US" sz="1600" dirty="0"/>
            </a:br>
            <a:r>
              <a:rPr lang="en-US" sz="1600" dirty="0"/>
              <a:t>future of the nation </a:t>
            </a:r>
            <a:br>
              <a:rPr lang="en-US" sz="1600" dirty="0"/>
            </a:br>
            <a:r>
              <a:rPr lang="en-US" sz="1600" dirty="0"/>
              <a:t>(11:26)</a:t>
            </a:r>
          </a:p>
        </p:txBody>
      </p:sp>
      <p:sp>
        <p:nvSpPr>
          <p:cNvPr id="94" name="TextBox 93"/>
          <p:cNvSpPr txBox="1"/>
          <p:nvPr/>
        </p:nvSpPr>
        <p:spPr>
          <a:xfrm>
            <a:off x="6781800" y="2895600"/>
            <a:ext cx="1905000" cy="830997"/>
          </a:xfrm>
          <a:prstGeom prst="rect">
            <a:avLst/>
          </a:prstGeom>
          <a:noFill/>
        </p:spPr>
        <p:txBody>
          <a:bodyPr wrap="square" rtlCol="0">
            <a:spAutoFit/>
          </a:bodyPr>
          <a:lstStyle/>
          <a:p>
            <a:pPr>
              <a:buFont typeface="Arial" pitchFamily="34" charset="0"/>
              <a:buChar char="•"/>
            </a:pPr>
            <a:r>
              <a:rPr lang="en-US" sz="1600" dirty="0"/>
              <a:t>S</a:t>
            </a:r>
            <a:r>
              <a:rPr lang="en-US" sz="1600" b="1" dirty="0"/>
              <a:t>ocial </a:t>
            </a:r>
            <a:endParaRPr lang="en-US" sz="1600" dirty="0"/>
          </a:p>
          <a:p>
            <a:pPr>
              <a:buFont typeface="Arial" pitchFamily="34" charset="0"/>
              <a:buChar char="•"/>
            </a:pPr>
            <a:r>
              <a:rPr lang="en-US" sz="1600" dirty="0"/>
              <a:t>Civil  </a:t>
            </a:r>
          </a:p>
          <a:p>
            <a:pPr>
              <a:buFont typeface="Arial" pitchFamily="34" charset="0"/>
              <a:buChar char="•"/>
            </a:pPr>
            <a:r>
              <a:rPr lang="en-US" sz="1600" dirty="0"/>
              <a:t>Personal   </a:t>
            </a:r>
          </a:p>
        </p:txBody>
      </p:sp>
      <p:sp>
        <p:nvSpPr>
          <p:cNvPr id="95" name="TextBox 94"/>
          <p:cNvSpPr txBox="1"/>
          <p:nvPr/>
        </p:nvSpPr>
        <p:spPr>
          <a:xfrm>
            <a:off x="1828800" y="4419600"/>
            <a:ext cx="822930" cy="338554"/>
          </a:xfrm>
          <a:prstGeom prst="rect">
            <a:avLst/>
          </a:prstGeom>
          <a:noFill/>
        </p:spPr>
        <p:txBody>
          <a:bodyPr wrap="square" rtlCol="0">
            <a:spAutoFit/>
          </a:bodyPr>
          <a:lstStyle/>
          <a:p>
            <a:r>
              <a:rPr lang="en-US" sz="1600" dirty="0"/>
              <a:t>   Faith</a:t>
            </a:r>
          </a:p>
        </p:txBody>
      </p:sp>
      <p:sp>
        <p:nvSpPr>
          <p:cNvPr id="96" name="TextBox 95"/>
          <p:cNvSpPr txBox="1"/>
          <p:nvPr/>
        </p:nvSpPr>
        <p:spPr>
          <a:xfrm>
            <a:off x="4191000" y="4419600"/>
            <a:ext cx="936704" cy="338554"/>
          </a:xfrm>
          <a:prstGeom prst="rect">
            <a:avLst/>
          </a:prstGeom>
          <a:noFill/>
        </p:spPr>
        <p:txBody>
          <a:bodyPr wrap="square" rtlCol="0">
            <a:spAutoFit/>
          </a:bodyPr>
          <a:lstStyle/>
          <a:p>
            <a:r>
              <a:rPr lang="en-US" sz="1600" dirty="0"/>
              <a:t>   Hope</a:t>
            </a:r>
          </a:p>
        </p:txBody>
      </p:sp>
      <p:sp>
        <p:nvSpPr>
          <p:cNvPr id="97" name="TextBox 96"/>
          <p:cNvSpPr txBox="1"/>
          <p:nvPr/>
        </p:nvSpPr>
        <p:spPr>
          <a:xfrm>
            <a:off x="6781800" y="4419600"/>
            <a:ext cx="725314" cy="338554"/>
          </a:xfrm>
          <a:prstGeom prst="rect">
            <a:avLst/>
          </a:prstGeom>
          <a:noFill/>
        </p:spPr>
        <p:txBody>
          <a:bodyPr wrap="square" rtlCol="0">
            <a:spAutoFit/>
          </a:bodyPr>
          <a:lstStyle/>
          <a:p>
            <a:r>
              <a:rPr lang="en-US" sz="1600" dirty="0"/>
              <a:t>  Love</a:t>
            </a:r>
          </a:p>
        </p:txBody>
      </p:sp>
      <p:sp>
        <p:nvSpPr>
          <p:cNvPr id="98" name="TextBox 97"/>
          <p:cNvSpPr txBox="1"/>
          <p:nvPr/>
        </p:nvSpPr>
        <p:spPr>
          <a:xfrm>
            <a:off x="1524000" y="4724400"/>
            <a:ext cx="913070" cy="369332"/>
          </a:xfrm>
          <a:prstGeom prst="rect">
            <a:avLst/>
          </a:prstGeom>
          <a:noFill/>
        </p:spPr>
        <p:txBody>
          <a:bodyPr wrap="none" rtlCol="0">
            <a:spAutoFit/>
          </a:bodyPr>
          <a:lstStyle/>
          <a:p>
            <a:r>
              <a:rPr lang="en-US" dirty="0"/>
              <a:t>    </a:t>
            </a:r>
            <a:r>
              <a:rPr lang="en-US" sz="1600" dirty="0"/>
              <a:t>Wrath</a:t>
            </a:r>
          </a:p>
        </p:txBody>
      </p:sp>
      <p:sp>
        <p:nvSpPr>
          <p:cNvPr id="101" name="TextBox 100"/>
          <p:cNvSpPr txBox="1"/>
          <p:nvPr/>
        </p:nvSpPr>
        <p:spPr>
          <a:xfrm>
            <a:off x="3124200" y="4724400"/>
            <a:ext cx="1609812" cy="338554"/>
          </a:xfrm>
          <a:prstGeom prst="rect">
            <a:avLst/>
          </a:prstGeom>
          <a:noFill/>
        </p:spPr>
        <p:txBody>
          <a:bodyPr wrap="square" rtlCol="0">
            <a:spAutoFit/>
          </a:bodyPr>
          <a:lstStyle/>
          <a:p>
            <a:r>
              <a:rPr lang="en-US" sz="1600" dirty="0"/>
              <a:t>Righteousness</a:t>
            </a:r>
          </a:p>
        </p:txBody>
      </p:sp>
      <p:sp>
        <p:nvSpPr>
          <p:cNvPr id="102" name="TextBox 101"/>
          <p:cNvSpPr txBox="1"/>
          <p:nvPr/>
        </p:nvSpPr>
        <p:spPr>
          <a:xfrm>
            <a:off x="5410200" y="4724400"/>
            <a:ext cx="636136" cy="338554"/>
          </a:xfrm>
          <a:prstGeom prst="rect">
            <a:avLst/>
          </a:prstGeom>
          <a:noFill/>
        </p:spPr>
        <p:txBody>
          <a:bodyPr wrap="none" rtlCol="0">
            <a:spAutoFit/>
          </a:bodyPr>
          <a:lstStyle/>
          <a:p>
            <a:r>
              <a:rPr lang="en-US" sz="1600" dirty="0"/>
              <a:t>Glory</a:t>
            </a:r>
          </a:p>
        </p:txBody>
      </p:sp>
      <p:sp>
        <p:nvSpPr>
          <p:cNvPr id="103" name="TextBox 102"/>
          <p:cNvSpPr txBox="1"/>
          <p:nvPr/>
        </p:nvSpPr>
        <p:spPr>
          <a:xfrm>
            <a:off x="6705600" y="4724400"/>
            <a:ext cx="1143000" cy="338554"/>
          </a:xfrm>
          <a:prstGeom prst="rect">
            <a:avLst/>
          </a:prstGeom>
          <a:noFill/>
        </p:spPr>
        <p:txBody>
          <a:bodyPr wrap="square" rtlCol="0">
            <a:spAutoFit/>
          </a:bodyPr>
          <a:lstStyle/>
          <a:p>
            <a:r>
              <a:rPr lang="en-US" sz="1600" dirty="0"/>
              <a:t>        Grace</a:t>
            </a:r>
          </a:p>
        </p:txBody>
      </p:sp>
      <p:sp>
        <p:nvSpPr>
          <p:cNvPr id="105" name="TextBox 104"/>
          <p:cNvSpPr txBox="1"/>
          <p:nvPr/>
        </p:nvSpPr>
        <p:spPr>
          <a:xfrm>
            <a:off x="1295400" y="5181600"/>
            <a:ext cx="674480" cy="338554"/>
          </a:xfrm>
          <a:prstGeom prst="rect">
            <a:avLst/>
          </a:prstGeom>
          <a:noFill/>
        </p:spPr>
        <p:txBody>
          <a:bodyPr wrap="none" rtlCol="0">
            <a:spAutoFit/>
          </a:bodyPr>
          <a:lstStyle/>
          <a:p>
            <a:r>
              <a:rPr lang="en-US" sz="1600" dirty="0"/>
              <a:t>Fallen</a:t>
            </a:r>
          </a:p>
        </p:txBody>
      </p:sp>
      <p:sp>
        <p:nvSpPr>
          <p:cNvPr id="106" name="TextBox 105"/>
          <p:cNvSpPr txBox="1"/>
          <p:nvPr/>
        </p:nvSpPr>
        <p:spPr>
          <a:xfrm>
            <a:off x="2743200" y="5181600"/>
            <a:ext cx="1404781" cy="338554"/>
          </a:xfrm>
          <a:prstGeom prst="rect">
            <a:avLst/>
          </a:prstGeom>
          <a:noFill/>
        </p:spPr>
        <p:txBody>
          <a:bodyPr wrap="square" rtlCol="0">
            <a:spAutoFit/>
          </a:bodyPr>
          <a:lstStyle/>
          <a:p>
            <a:r>
              <a:rPr lang="en-US" sz="1600" dirty="0"/>
              <a:t>Dead in sin</a:t>
            </a:r>
          </a:p>
        </p:txBody>
      </p:sp>
      <p:sp>
        <p:nvSpPr>
          <p:cNvPr id="107" name="TextBox 106"/>
          <p:cNvSpPr txBox="1"/>
          <p:nvPr/>
        </p:nvSpPr>
        <p:spPr>
          <a:xfrm>
            <a:off x="4419600" y="5181600"/>
            <a:ext cx="674608" cy="338554"/>
          </a:xfrm>
          <a:prstGeom prst="rect">
            <a:avLst/>
          </a:prstGeom>
          <a:noFill/>
        </p:spPr>
        <p:txBody>
          <a:bodyPr wrap="none" rtlCol="0">
            <a:spAutoFit/>
          </a:bodyPr>
          <a:lstStyle/>
          <a:p>
            <a:r>
              <a:rPr lang="en-US" sz="1600" dirty="0"/>
              <a:t>Saved</a:t>
            </a:r>
          </a:p>
        </p:txBody>
      </p:sp>
      <p:sp>
        <p:nvSpPr>
          <p:cNvPr id="108" name="TextBox 107"/>
          <p:cNvSpPr txBox="1"/>
          <p:nvPr/>
        </p:nvSpPr>
        <p:spPr>
          <a:xfrm>
            <a:off x="5562600" y="5181600"/>
            <a:ext cx="1018549" cy="338554"/>
          </a:xfrm>
          <a:prstGeom prst="rect">
            <a:avLst/>
          </a:prstGeom>
          <a:noFill/>
        </p:spPr>
        <p:txBody>
          <a:bodyPr wrap="none" rtlCol="0">
            <a:spAutoFit/>
          </a:bodyPr>
          <a:lstStyle/>
          <a:p>
            <a:r>
              <a:rPr lang="en-US" sz="1600" dirty="0"/>
              <a:t>Struggling</a:t>
            </a:r>
          </a:p>
        </p:txBody>
      </p:sp>
      <p:sp>
        <p:nvSpPr>
          <p:cNvPr id="109" name="TextBox 108"/>
          <p:cNvSpPr txBox="1"/>
          <p:nvPr/>
        </p:nvSpPr>
        <p:spPr>
          <a:xfrm>
            <a:off x="7086600" y="5181600"/>
            <a:ext cx="1066800" cy="338554"/>
          </a:xfrm>
          <a:prstGeom prst="rect">
            <a:avLst/>
          </a:prstGeom>
          <a:noFill/>
        </p:spPr>
        <p:txBody>
          <a:bodyPr wrap="square" rtlCol="0">
            <a:spAutoFit/>
          </a:bodyPr>
          <a:lstStyle/>
          <a:p>
            <a:r>
              <a:rPr lang="en-US" sz="1600" dirty="0"/>
              <a:t>     Freed</a:t>
            </a:r>
          </a:p>
        </p:txBody>
      </p:sp>
      <p:sp>
        <p:nvSpPr>
          <p:cNvPr id="111" name="TextBox 110"/>
          <p:cNvSpPr txBox="1"/>
          <p:nvPr/>
        </p:nvSpPr>
        <p:spPr>
          <a:xfrm>
            <a:off x="1066800" y="5562600"/>
            <a:ext cx="1404781" cy="338554"/>
          </a:xfrm>
          <a:prstGeom prst="rect">
            <a:avLst/>
          </a:prstGeom>
          <a:noFill/>
        </p:spPr>
        <p:txBody>
          <a:bodyPr wrap="square" rtlCol="0">
            <a:spAutoFit/>
          </a:bodyPr>
          <a:lstStyle/>
          <a:p>
            <a:r>
              <a:rPr lang="en-US" sz="1600" dirty="0"/>
              <a:t>Dead in sin</a:t>
            </a:r>
          </a:p>
        </p:txBody>
      </p:sp>
      <p:sp>
        <p:nvSpPr>
          <p:cNvPr id="112" name="TextBox 111"/>
          <p:cNvSpPr txBox="1"/>
          <p:nvPr/>
        </p:nvSpPr>
        <p:spPr>
          <a:xfrm>
            <a:off x="2590800" y="5562600"/>
            <a:ext cx="1625725" cy="338554"/>
          </a:xfrm>
          <a:prstGeom prst="rect">
            <a:avLst/>
          </a:prstGeom>
          <a:noFill/>
        </p:spPr>
        <p:txBody>
          <a:bodyPr wrap="square" rtlCol="0">
            <a:spAutoFit/>
          </a:bodyPr>
          <a:lstStyle/>
          <a:p>
            <a:r>
              <a:rPr lang="en-US" sz="1600" dirty="0"/>
              <a:t>Dead  to sin</a:t>
            </a:r>
          </a:p>
        </p:txBody>
      </p:sp>
      <p:sp>
        <p:nvSpPr>
          <p:cNvPr id="113" name="TextBox 112"/>
          <p:cNvSpPr txBox="1"/>
          <p:nvPr/>
        </p:nvSpPr>
        <p:spPr>
          <a:xfrm>
            <a:off x="4038600" y="5562600"/>
            <a:ext cx="3135701" cy="338554"/>
          </a:xfrm>
          <a:prstGeom prst="rect">
            <a:avLst/>
          </a:prstGeom>
          <a:noFill/>
        </p:spPr>
        <p:txBody>
          <a:bodyPr wrap="square" rtlCol="0">
            <a:spAutoFit/>
          </a:bodyPr>
          <a:lstStyle/>
          <a:p>
            <a:r>
              <a:rPr lang="en-US" sz="1600" dirty="0"/>
              <a:t>Reconciled-Peace with God</a:t>
            </a:r>
          </a:p>
        </p:txBody>
      </p:sp>
      <p:sp>
        <p:nvSpPr>
          <p:cNvPr id="114" name="TextBox 113"/>
          <p:cNvSpPr txBox="1"/>
          <p:nvPr/>
        </p:nvSpPr>
        <p:spPr>
          <a:xfrm>
            <a:off x="6629400" y="5562600"/>
            <a:ext cx="2308346" cy="338554"/>
          </a:xfrm>
          <a:prstGeom prst="rect">
            <a:avLst/>
          </a:prstGeom>
          <a:noFill/>
        </p:spPr>
        <p:txBody>
          <a:bodyPr wrap="square" rtlCol="0">
            <a:spAutoFit/>
          </a:bodyPr>
          <a:lstStyle/>
          <a:p>
            <a:r>
              <a:rPr lang="en-US" sz="1600" dirty="0"/>
              <a:t>       Love for Others</a:t>
            </a:r>
          </a:p>
        </p:txBody>
      </p:sp>
      <p:sp>
        <p:nvSpPr>
          <p:cNvPr id="116" name="TextBox 115"/>
          <p:cNvSpPr txBox="1"/>
          <p:nvPr/>
        </p:nvSpPr>
        <p:spPr>
          <a:xfrm>
            <a:off x="1828800" y="5867400"/>
            <a:ext cx="5638800" cy="369332"/>
          </a:xfrm>
          <a:prstGeom prst="rect">
            <a:avLst/>
          </a:prstGeom>
          <a:noFill/>
        </p:spPr>
        <p:txBody>
          <a:bodyPr wrap="square" rtlCol="0">
            <a:spAutoFit/>
          </a:bodyPr>
          <a:lstStyle/>
          <a:p>
            <a:r>
              <a:rPr lang="en-US" dirty="0"/>
              <a:t>Reconciliation -  One can be justified through obedience </a:t>
            </a:r>
          </a:p>
        </p:txBody>
      </p:sp>
      <p:sp>
        <p:nvSpPr>
          <p:cNvPr id="117" name="TextBox 116"/>
          <p:cNvSpPr txBox="1"/>
          <p:nvPr/>
        </p:nvSpPr>
        <p:spPr>
          <a:xfrm>
            <a:off x="1066800" y="6172200"/>
            <a:ext cx="7646272" cy="338554"/>
          </a:xfrm>
          <a:prstGeom prst="rect">
            <a:avLst/>
          </a:prstGeom>
          <a:noFill/>
        </p:spPr>
        <p:txBody>
          <a:bodyPr wrap="square" rtlCol="0">
            <a:spAutoFit/>
          </a:bodyPr>
          <a:lstStyle/>
          <a:p>
            <a:r>
              <a:rPr lang="en-US" sz="1600" dirty="0"/>
              <a:t>“I’m not ashamed of the gospel of Christ…to the Jew first, and also the Greek” (1:16-17)</a:t>
            </a:r>
          </a:p>
        </p:txBody>
      </p:sp>
      <p:sp>
        <p:nvSpPr>
          <p:cNvPr id="4" name="TextBox 3">
            <a:extLst>
              <a:ext uri="{FF2B5EF4-FFF2-40B4-BE49-F238E27FC236}">
                <a16:creationId xmlns:a16="http://schemas.microsoft.com/office/drawing/2014/main" id="{4FE6CF13-D6B9-EA41-ABE5-5A26EA6284C0}"/>
              </a:ext>
            </a:extLst>
          </p:cNvPr>
          <p:cNvSpPr txBox="1"/>
          <p:nvPr/>
        </p:nvSpPr>
        <p:spPr>
          <a:xfrm>
            <a:off x="1066800" y="651302"/>
            <a:ext cx="184731" cy="369332"/>
          </a:xfrm>
          <a:prstGeom prst="rect">
            <a:avLst/>
          </a:prstGeom>
          <a:noFill/>
        </p:spPr>
        <p:txBody>
          <a:bodyPr wrap="none" rtlCol="0">
            <a:spAutoFit/>
          </a:bodyPr>
          <a:lstStyle/>
          <a:p>
            <a:endParaRPr lang="en-US" dirty="0"/>
          </a:p>
        </p:txBody>
      </p:sp>
      <p:sp>
        <p:nvSpPr>
          <p:cNvPr id="78" name="TextBox 77">
            <a:extLst>
              <a:ext uri="{FF2B5EF4-FFF2-40B4-BE49-F238E27FC236}">
                <a16:creationId xmlns:a16="http://schemas.microsoft.com/office/drawing/2014/main" id="{F17CD914-DFD3-C048-B80A-17F8A64E30C8}"/>
              </a:ext>
            </a:extLst>
          </p:cNvPr>
          <p:cNvSpPr txBox="1"/>
          <p:nvPr/>
        </p:nvSpPr>
        <p:spPr>
          <a:xfrm>
            <a:off x="1466190" y="365120"/>
            <a:ext cx="1185540" cy="830997"/>
          </a:xfrm>
          <a:prstGeom prst="rect">
            <a:avLst/>
          </a:prstGeom>
          <a:solidFill>
            <a:srgbClr val="FFC000"/>
          </a:solidFill>
        </p:spPr>
        <p:txBody>
          <a:bodyPr wrap="square" rtlCol="0">
            <a:spAutoFit/>
          </a:bodyPr>
          <a:lstStyle/>
          <a:p>
            <a:r>
              <a:rPr lang="en-US" sz="1600" b="1" dirty="0"/>
              <a:t>57 AD - 3</a:t>
            </a:r>
            <a:r>
              <a:rPr lang="en-US" sz="1600" b="1" baseline="30000" dirty="0"/>
              <a:t>rd</a:t>
            </a:r>
            <a:r>
              <a:rPr lang="en-US" sz="1600" b="1" dirty="0"/>
              <a:t> Missionary</a:t>
            </a:r>
          </a:p>
          <a:p>
            <a:r>
              <a:rPr lang="en-US" sz="1600" b="1" dirty="0"/>
              <a:t>Journey</a:t>
            </a:r>
          </a:p>
        </p:txBody>
      </p:sp>
      <p:sp>
        <p:nvSpPr>
          <p:cNvPr id="6" name="TextBox 5">
            <a:extLst>
              <a:ext uri="{FF2B5EF4-FFF2-40B4-BE49-F238E27FC236}">
                <a16:creationId xmlns:a16="http://schemas.microsoft.com/office/drawing/2014/main" id="{E9C1BD86-C9A6-6F47-A0A4-5456DE133FEA}"/>
              </a:ext>
            </a:extLst>
          </p:cNvPr>
          <p:cNvSpPr txBox="1"/>
          <p:nvPr/>
        </p:nvSpPr>
        <p:spPr>
          <a:xfrm>
            <a:off x="-14859" y="1601089"/>
            <a:ext cx="1188624" cy="2462213"/>
          </a:xfrm>
          <a:prstGeom prst="rect">
            <a:avLst/>
          </a:prstGeom>
          <a:noFill/>
        </p:spPr>
        <p:txBody>
          <a:bodyPr wrap="square" rtlCol="0">
            <a:spAutoFit/>
          </a:bodyPr>
          <a:lstStyle/>
          <a:p>
            <a:r>
              <a:rPr lang="en-US" sz="1400" dirty="0"/>
              <a:t>“…</a:t>
            </a:r>
            <a:r>
              <a:rPr lang="en-US" sz="1400" b="1" dirty="0"/>
              <a:t>we also rejoice in God through our Lord Jesus Christ, through whom we have now received</a:t>
            </a:r>
          </a:p>
          <a:p>
            <a:r>
              <a:rPr lang="en-US" sz="1400" b="1" dirty="0"/>
              <a:t>reconciliation.” </a:t>
            </a:r>
            <a:r>
              <a:rPr lang="en-US" sz="1400" dirty="0"/>
              <a:t>(5:11)</a:t>
            </a:r>
          </a:p>
        </p:txBody>
      </p:sp>
    </p:spTree>
    <p:extLst>
      <p:ext uri="{BB962C8B-B14F-4D97-AF65-F5344CB8AC3E}">
        <p14:creationId xmlns:p14="http://schemas.microsoft.com/office/powerpoint/2010/main" val="1062335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2E525-55BD-8741-804D-10EEB0DB279E}"/>
              </a:ext>
            </a:extLst>
          </p:cNvPr>
          <p:cNvSpPr>
            <a:spLocks noGrp="1"/>
          </p:cNvSpPr>
          <p:nvPr>
            <p:ph type="title"/>
          </p:nvPr>
        </p:nvSpPr>
        <p:spPr/>
        <p:txBody>
          <a:bodyPr>
            <a:normAutofit fontScale="90000"/>
          </a:bodyPr>
          <a:lstStyle/>
          <a:p>
            <a:br>
              <a:rPr lang="en-US" dirty="0"/>
            </a:br>
            <a:br>
              <a:rPr lang="en-US" dirty="0"/>
            </a:br>
            <a:r>
              <a:rPr lang="en-US" dirty="0"/>
              <a:t>Author and Audience</a:t>
            </a:r>
            <a:br>
              <a:rPr lang="en-US" dirty="0"/>
            </a:br>
            <a:br>
              <a:rPr lang="en-US" dirty="0"/>
            </a:br>
            <a:endParaRPr lang="en-US" dirty="0"/>
          </a:p>
        </p:txBody>
      </p:sp>
      <p:sp>
        <p:nvSpPr>
          <p:cNvPr id="3" name="Content Placeholder 2">
            <a:extLst>
              <a:ext uri="{FF2B5EF4-FFF2-40B4-BE49-F238E27FC236}">
                <a16:creationId xmlns:a16="http://schemas.microsoft.com/office/drawing/2014/main" id="{6C6045E5-577D-6840-A9DF-9152BEB63CE7}"/>
              </a:ext>
            </a:extLst>
          </p:cNvPr>
          <p:cNvSpPr>
            <a:spLocks noGrp="1"/>
          </p:cNvSpPr>
          <p:nvPr>
            <p:ph idx="1"/>
          </p:nvPr>
        </p:nvSpPr>
        <p:spPr>
          <a:xfrm>
            <a:off x="457200" y="1524001"/>
            <a:ext cx="8195872" cy="2133600"/>
          </a:xfrm>
        </p:spPr>
        <p:txBody>
          <a:bodyPr>
            <a:normAutofit/>
          </a:bodyPr>
          <a:lstStyle/>
          <a:p>
            <a:pPr marL="118872" indent="0">
              <a:buNone/>
            </a:pPr>
            <a:r>
              <a:rPr lang="en-US" sz="2000" b="1" dirty="0">
                <a:latin typeface="Arial" panose="020B0604020202020204" pitchFamily="34" charset="0"/>
                <a:cs typeface="Arial" panose="020B0604020202020204" pitchFamily="34" charset="0"/>
              </a:rPr>
              <a:t>Author:</a:t>
            </a:r>
          </a:p>
          <a:p>
            <a:pPr marL="118872" indent="0">
              <a:buNone/>
            </a:pPr>
            <a:r>
              <a:rPr lang="en-US" sz="2000" b="1" dirty="0">
                <a:latin typeface="Arial" panose="020B0604020202020204" pitchFamily="34" charset="0"/>
                <a:cs typeface="Arial" panose="020B0604020202020204" pitchFamily="34" charset="0"/>
              </a:rPr>
              <a:t>Rom 1:1   </a:t>
            </a:r>
            <a:r>
              <a:rPr lang="en-US" sz="2000" b="1" i="1" dirty="0">
                <a:solidFill>
                  <a:srgbClr val="002060"/>
                </a:solidFill>
                <a:latin typeface="Arial" panose="020B0604020202020204" pitchFamily="34" charset="0"/>
                <a:cs typeface="Arial" panose="020B0604020202020204" pitchFamily="34" charset="0"/>
              </a:rPr>
              <a:t>Paul, a bondservant of Jesus Christ, called to be an apostle . . .</a:t>
            </a:r>
          </a:p>
          <a:p>
            <a:pPr marL="118872" indent="0">
              <a:buNone/>
            </a:pPr>
            <a:endParaRPr lang="en-US" sz="1000" b="1" dirty="0">
              <a:latin typeface="Arial" panose="020B0604020202020204" pitchFamily="34" charset="0"/>
              <a:cs typeface="Arial" panose="020B0604020202020204" pitchFamily="34" charset="0"/>
            </a:endParaRPr>
          </a:p>
          <a:p>
            <a:pPr marL="118872" indent="0">
              <a:buNone/>
            </a:pPr>
            <a:r>
              <a:rPr lang="en-US" sz="2000" b="1" dirty="0">
                <a:latin typeface="Arial" panose="020B0604020202020204" pitchFamily="34" charset="0"/>
                <a:cs typeface="Arial" panose="020B0604020202020204" pitchFamily="34" charset="0"/>
              </a:rPr>
              <a:t>Audience:</a:t>
            </a:r>
          </a:p>
          <a:p>
            <a:pPr marL="118872" indent="0">
              <a:buNone/>
            </a:pPr>
            <a:r>
              <a:rPr lang="en-US" sz="2000" b="1" dirty="0">
                <a:latin typeface="Arial" panose="020B0604020202020204" pitchFamily="34" charset="0"/>
                <a:cs typeface="Arial" panose="020B0604020202020204" pitchFamily="34" charset="0"/>
              </a:rPr>
              <a:t>Rom 1:7   </a:t>
            </a:r>
            <a:r>
              <a:rPr lang="en-US" sz="2000" b="1" i="1" dirty="0">
                <a:solidFill>
                  <a:srgbClr val="002060"/>
                </a:solidFill>
                <a:latin typeface="Arial" panose="020B0604020202020204" pitchFamily="34" charset="0"/>
                <a:cs typeface="Arial" panose="020B0604020202020204" pitchFamily="34" charset="0"/>
              </a:rPr>
              <a:t>To all who are in Rome, beloved of God, called to be saints . . .</a:t>
            </a:r>
          </a:p>
        </p:txBody>
      </p:sp>
      <p:sp>
        <p:nvSpPr>
          <p:cNvPr id="4" name="TextBox 3"/>
          <p:cNvSpPr txBox="1"/>
          <p:nvPr/>
        </p:nvSpPr>
        <p:spPr>
          <a:xfrm>
            <a:off x="533399" y="3810000"/>
            <a:ext cx="8247043" cy="2862322"/>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Paul had never been to Rome when he wrote the letter to the Romans, though he had clearly expressed his desire to travel there.  (Acts 19:21; Rom 1:10–12).  The apostle greeted 26 different people by name, personalizing a letter from a man who would have been a personal stranger to most of the recipients.  No doubt they had heard of Paul and would have readily accepted the letter, but Paul took full advantage to personally connect with them, providing an excellent example of the importance of personal relationships.  Everyone matters in the kingdom of God.  </a:t>
            </a:r>
          </a:p>
        </p:txBody>
      </p:sp>
    </p:spTree>
    <p:extLst>
      <p:ext uri="{BB962C8B-B14F-4D97-AF65-F5344CB8AC3E}">
        <p14:creationId xmlns:p14="http://schemas.microsoft.com/office/powerpoint/2010/main" val="2891901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2E525-55BD-8741-804D-10EEB0DB279E}"/>
              </a:ext>
            </a:extLst>
          </p:cNvPr>
          <p:cNvSpPr>
            <a:spLocks noGrp="1"/>
          </p:cNvSpPr>
          <p:nvPr>
            <p:ph type="title"/>
          </p:nvPr>
        </p:nvSpPr>
        <p:spPr>
          <a:xfrm>
            <a:off x="490928" y="155448"/>
            <a:ext cx="8195872" cy="377952"/>
          </a:xfrm>
        </p:spPr>
        <p:txBody>
          <a:bodyPr>
            <a:normAutofit fontScale="90000"/>
          </a:bodyPr>
          <a:lstStyle/>
          <a:p>
            <a:br>
              <a:rPr lang="en-US" dirty="0"/>
            </a:br>
            <a:br>
              <a:rPr lang="en-US" dirty="0"/>
            </a:br>
            <a:br>
              <a:rPr lang="en-US" dirty="0"/>
            </a:br>
            <a:br>
              <a:rPr lang="en-US" dirty="0"/>
            </a:br>
            <a:r>
              <a:rPr lang="en-US" dirty="0"/>
              <a:t>When written and from where?</a:t>
            </a:r>
            <a:br>
              <a:rPr lang="en-US" dirty="0"/>
            </a:br>
            <a:br>
              <a:rPr lang="en-US" dirty="0"/>
            </a:br>
            <a:endParaRPr lang="en-US" dirty="0"/>
          </a:p>
        </p:txBody>
      </p:sp>
      <p:sp>
        <p:nvSpPr>
          <p:cNvPr id="3" name="Content Placeholder 2">
            <a:extLst>
              <a:ext uri="{FF2B5EF4-FFF2-40B4-BE49-F238E27FC236}">
                <a16:creationId xmlns:a16="http://schemas.microsoft.com/office/drawing/2014/main" id="{6C6045E5-577D-6840-A9DF-9152BEB63CE7}"/>
              </a:ext>
            </a:extLst>
          </p:cNvPr>
          <p:cNvSpPr>
            <a:spLocks noGrp="1"/>
          </p:cNvSpPr>
          <p:nvPr>
            <p:ph idx="1"/>
          </p:nvPr>
        </p:nvSpPr>
        <p:spPr>
          <a:xfrm>
            <a:off x="304800" y="1484377"/>
            <a:ext cx="8763000" cy="5145023"/>
          </a:xfrm>
        </p:spPr>
        <p:txBody>
          <a:bodyPr>
            <a:normAutofit fontScale="92500" lnSpcReduction="10000"/>
          </a:bodyPr>
          <a:lstStyle/>
          <a:p>
            <a:pPr marL="118872" indent="0">
              <a:buNone/>
            </a:pPr>
            <a:r>
              <a:rPr lang="en-US" sz="2000" b="1" dirty="0">
                <a:latin typeface="Arial" panose="020B0604020202020204" pitchFamily="34" charset="0"/>
                <a:cs typeface="Arial" panose="020B0604020202020204" pitchFamily="34" charset="0"/>
              </a:rPr>
              <a:t>The apostle Paul wrote to the Romans from the Greek city of Corinth in AD 57-58, just 3-4 years after the 16-year-old Nero became Emperor. </a:t>
            </a:r>
          </a:p>
          <a:p>
            <a:pPr marL="118872" indent="0">
              <a:buNone/>
            </a:pPr>
            <a:endParaRPr lang="en-US" sz="900" b="1" dirty="0">
              <a:latin typeface="Arial" panose="020B0604020202020204" pitchFamily="34" charset="0"/>
              <a:cs typeface="Arial" panose="020B0604020202020204" pitchFamily="34" charset="0"/>
            </a:endParaRPr>
          </a:p>
          <a:p>
            <a:pPr marL="118872" indent="0">
              <a:buNone/>
            </a:pPr>
            <a:r>
              <a:rPr lang="en-US" sz="2000" b="1" dirty="0">
                <a:latin typeface="Arial" panose="020B0604020202020204" pitchFamily="34" charset="0"/>
                <a:cs typeface="Arial" panose="020B0604020202020204" pitchFamily="34" charset="0"/>
              </a:rPr>
              <a:t>Paul dictated the book to the scribe Teritus (Rom 16:22) and it was likely carried to Rome by a Christian woman named Phoebe (Rom 16:1-2).</a:t>
            </a:r>
          </a:p>
          <a:p>
            <a:pPr marL="118872" indent="0">
              <a:buNone/>
            </a:pPr>
            <a:endParaRPr lang="en-US" sz="900" b="1" dirty="0">
              <a:latin typeface="Arial" panose="020B0604020202020204" pitchFamily="34" charset="0"/>
              <a:cs typeface="Arial" panose="020B0604020202020204" pitchFamily="34" charset="0"/>
            </a:endParaRPr>
          </a:p>
          <a:p>
            <a:pPr marL="118872" indent="0">
              <a:buNone/>
            </a:pPr>
            <a:r>
              <a:rPr lang="en-US" sz="2000" b="1" dirty="0">
                <a:latin typeface="Arial" panose="020B0604020202020204" pitchFamily="34" charset="0"/>
                <a:cs typeface="Arial" panose="020B0604020202020204" pitchFamily="34" charset="0"/>
              </a:rPr>
              <a:t>The political situation in the capital had not yet deteriorated for the Roman Christians, as Nero wouldn’t begin his persecution of them until he made them scapegoats after the great Roman fire in AD 64. </a:t>
            </a:r>
          </a:p>
          <a:p>
            <a:pPr marL="118872" indent="0">
              <a:buNone/>
            </a:pPr>
            <a:endParaRPr lang="en-US" sz="900" b="1" dirty="0">
              <a:latin typeface="Arial" panose="020B0604020202020204" pitchFamily="34" charset="0"/>
              <a:cs typeface="Arial" panose="020B0604020202020204" pitchFamily="34" charset="0"/>
            </a:endParaRPr>
          </a:p>
          <a:p>
            <a:pPr marL="118872" indent="0">
              <a:buNone/>
            </a:pPr>
            <a:r>
              <a:rPr lang="en-US" sz="2000" b="1" dirty="0">
                <a:latin typeface="Arial" panose="020B0604020202020204" pitchFamily="34" charset="0"/>
                <a:cs typeface="Arial" panose="020B0604020202020204" pitchFamily="34" charset="0"/>
              </a:rPr>
              <a:t>Therefore, Paul wrote to a church that was experiencing a time of relative peace, but a church that he felt needed a strong dose of basic gospel doctrine.  </a:t>
            </a:r>
          </a:p>
          <a:p>
            <a:pPr marL="118872" indent="0">
              <a:buNone/>
            </a:pPr>
            <a:endParaRPr lang="en-US" sz="900" b="1" dirty="0">
              <a:latin typeface="Arial" panose="020B0604020202020204" pitchFamily="34" charset="0"/>
              <a:cs typeface="Arial" panose="020B0604020202020204" pitchFamily="34" charset="0"/>
            </a:endParaRPr>
          </a:p>
          <a:p>
            <a:pPr marL="118872" indent="0">
              <a:buNone/>
            </a:pPr>
            <a:r>
              <a:rPr lang="en-US" sz="2000" b="1" dirty="0">
                <a:latin typeface="Arial" panose="020B0604020202020204" pitchFamily="34" charset="0"/>
                <a:cs typeface="Arial" panose="020B0604020202020204" pitchFamily="34" charset="0"/>
              </a:rPr>
              <a:t>While in Corinth, Paul likely encountered a diverse array of people and practices — from gruff sailors and meticulous tradesmen to wealthy idolaters and enslaved Christians. The prominent Greek city was also a hotbed of sexual immorality and idol worship. </a:t>
            </a:r>
          </a:p>
          <a:p>
            <a:pPr marL="118872" indent="0">
              <a:buNone/>
            </a:pPr>
            <a:endParaRPr lang="en-US" sz="900" b="1" dirty="0">
              <a:latin typeface="Arial" panose="020B0604020202020204" pitchFamily="34" charset="0"/>
              <a:cs typeface="Arial" panose="020B0604020202020204" pitchFamily="34" charset="0"/>
            </a:endParaRPr>
          </a:p>
          <a:p>
            <a:pPr marL="118872" indent="0">
              <a:buNone/>
            </a:pPr>
            <a:r>
              <a:rPr lang="en-US" sz="2000" b="1" dirty="0">
                <a:latin typeface="Arial" panose="020B0604020202020204" pitchFamily="34" charset="0"/>
                <a:cs typeface="Arial" panose="020B0604020202020204" pitchFamily="34" charset="0"/>
              </a:rPr>
              <a:t>The power of the gospel had changed Paul, so when he wrote in Romans about the sinfulness of humanity or the power of God’s word to completely change lives, he knew that of which he spoke.</a:t>
            </a:r>
          </a:p>
        </p:txBody>
      </p:sp>
    </p:spTree>
    <p:extLst>
      <p:ext uri="{BB962C8B-B14F-4D97-AF65-F5344CB8AC3E}">
        <p14:creationId xmlns:p14="http://schemas.microsoft.com/office/powerpoint/2010/main" val="2293680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6195B-626A-8B43-9549-99EA8D21BF4C}"/>
              </a:ext>
            </a:extLst>
          </p:cNvPr>
          <p:cNvSpPr>
            <a:spLocks noGrp="1"/>
          </p:cNvSpPr>
          <p:nvPr>
            <p:ph type="title"/>
          </p:nvPr>
        </p:nvSpPr>
        <p:spPr/>
        <p:txBody>
          <a:bodyPr/>
          <a:lstStyle/>
          <a:p>
            <a:r>
              <a:rPr lang="en-US" dirty="0"/>
              <a:t>About Rome  </a:t>
            </a:r>
            <a:r>
              <a:rPr lang="en-US" sz="3600" dirty="0"/>
              <a:t>(1 of 3)</a:t>
            </a:r>
          </a:p>
        </p:txBody>
      </p:sp>
      <p:sp>
        <p:nvSpPr>
          <p:cNvPr id="3" name="Content Placeholder 2">
            <a:extLst>
              <a:ext uri="{FF2B5EF4-FFF2-40B4-BE49-F238E27FC236}">
                <a16:creationId xmlns:a16="http://schemas.microsoft.com/office/drawing/2014/main" id="{61CC19D3-3130-4547-A595-48FEF09E7015}"/>
              </a:ext>
            </a:extLst>
          </p:cNvPr>
          <p:cNvSpPr>
            <a:spLocks noGrp="1"/>
          </p:cNvSpPr>
          <p:nvPr>
            <p:ph idx="1"/>
          </p:nvPr>
        </p:nvSpPr>
        <p:spPr>
          <a:xfrm>
            <a:off x="108332" y="1676401"/>
            <a:ext cx="8534400" cy="4878635"/>
          </a:xfrm>
        </p:spPr>
        <p:txBody>
          <a:bodyPr>
            <a:normAutofit fontScale="92500" lnSpcReduction="20000"/>
          </a:bodyPr>
          <a:lstStyle/>
          <a:p>
            <a:r>
              <a:rPr lang="en-US" sz="2400" b="1" dirty="0">
                <a:solidFill>
                  <a:schemeClr val="accent6">
                    <a:lumMod val="75000"/>
                  </a:schemeClr>
                </a:solidFill>
                <a:latin typeface="Arial" panose="020B0604020202020204" pitchFamily="34" charset="0"/>
                <a:cs typeface="Arial" panose="020B0604020202020204" pitchFamily="34" charset="0"/>
              </a:rPr>
              <a:t>Location: </a:t>
            </a:r>
            <a:r>
              <a:rPr lang="en-US" sz="2400" b="1" dirty="0">
                <a:latin typeface="Arial" panose="020B0604020202020204" pitchFamily="34" charset="0"/>
                <a:cs typeface="Arial" panose="020B0604020202020204" pitchFamily="34" charset="0"/>
              </a:rPr>
              <a:t>The city was originally built on the Tiber River in the west-central region of modern Italy, near the coast of the Tyrrhenian Sea. Rome has remained relatively intact for thousands of years and still exists today as a major center of the modern world.</a:t>
            </a:r>
          </a:p>
          <a:p>
            <a:endParaRPr lang="en-US" sz="2200" b="1" dirty="0">
              <a:latin typeface="Arial" panose="020B0604020202020204" pitchFamily="34" charset="0"/>
              <a:cs typeface="Arial" panose="020B0604020202020204" pitchFamily="34" charset="0"/>
            </a:endParaRPr>
          </a:p>
          <a:p>
            <a:r>
              <a:rPr lang="en-US" sz="2400" b="1" dirty="0">
                <a:solidFill>
                  <a:schemeClr val="accent6">
                    <a:lumMod val="75000"/>
                  </a:schemeClr>
                </a:solidFill>
                <a:latin typeface="Arial" panose="020B0604020202020204" pitchFamily="34" charset="0"/>
                <a:cs typeface="Arial" panose="020B0604020202020204" pitchFamily="34" charset="0"/>
              </a:rPr>
              <a:t>Population</a:t>
            </a:r>
            <a:r>
              <a:rPr lang="en-US" sz="2400" b="1" dirty="0">
                <a:latin typeface="Arial" panose="020B0604020202020204" pitchFamily="34" charset="0"/>
                <a:cs typeface="Arial" panose="020B0604020202020204" pitchFamily="34" charset="0"/>
              </a:rPr>
              <a:t>: At the time Paul wrote the Book of Romans, the total population of that city was around 1 million people. This made Rome one of the largest Mediterranean cities of the ancient world, along with Alexandria in Egypt, Antioch in Syria, and Corinth in Greece.</a:t>
            </a:r>
          </a:p>
          <a:p>
            <a:endParaRPr lang="en-US" sz="2200" b="1" dirty="0">
              <a:solidFill>
                <a:schemeClr val="accent6">
                  <a:lumMod val="50000"/>
                </a:schemeClr>
              </a:solidFill>
              <a:latin typeface="Arial" panose="020B0604020202020204" pitchFamily="34" charset="0"/>
              <a:cs typeface="Arial" panose="020B0604020202020204" pitchFamily="34" charset="0"/>
            </a:endParaRPr>
          </a:p>
          <a:p>
            <a:r>
              <a:rPr lang="en-US" sz="2400" b="1" dirty="0">
                <a:solidFill>
                  <a:schemeClr val="accent6">
                    <a:lumMod val="75000"/>
                  </a:schemeClr>
                </a:solidFill>
                <a:latin typeface="Arial" panose="020B0604020202020204" pitchFamily="34" charset="0"/>
                <a:cs typeface="Arial" panose="020B0604020202020204" pitchFamily="34" charset="0"/>
              </a:rPr>
              <a:t>Politics: </a:t>
            </a:r>
            <a:r>
              <a:rPr lang="en-US" sz="2400" b="1" dirty="0">
                <a:latin typeface="Arial" panose="020B0604020202020204" pitchFamily="34" charset="0"/>
                <a:cs typeface="Arial" panose="020B0604020202020204" pitchFamily="34" charset="0"/>
              </a:rPr>
              <a:t>Rome was the hub of the Roman Empire, which made it the center of politics and government. Fittingly, the Roman Emperors lived in Rome, along with the Senate. All that to say, ancient Rome had a lot of similarities to modern-day Washington D.C.</a:t>
            </a:r>
          </a:p>
        </p:txBody>
      </p:sp>
    </p:spTree>
    <p:extLst>
      <p:ext uri="{BB962C8B-B14F-4D97-AF65-F5344CB8AC3E}">
        <p14:creationId xmlns:p14="http://schemas.microsoft.com/office/powerpoint/2010/main" val="2944665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6195B-626A-8B43-9549-99EA8D21BF4C}"/>
              </a:ext>
            </a:extLst>
          </p:cNvPr>
          <p:cNvSpPr>
            <a:spLocks noGrp="1"/>
          </p:cNvSpPr>
          <p:nvPr>
            <p:ph type="title"/>
          </p:nvPr>
        </p:nvSpPr>
        <p:spPr/>
        <p:txBody>
          <a:bodyPr/>
          <a:lstStyle/>
          <a:p>
            <a:r>
              <a:rPr lang="en-US" dirty="0"/>
              <a:t>About Rome  </a:t>
            </a:r>
            <a:r>
              <a:rPr lang="en-US" sz="3600" dirty="0"/>
              <a:t>(2 of 3)</a:t>
            </a:r>
          </a:p>
        </p:txBody>
      </p:sp>
      <p:sp>
        <p:nvSpPr>
          <p:cNvPr id="3" name="Content Placeholder 2">
            <a:extLst>
              <a:ext uri="{FF2B5EF4-FFF2-40B4-BE49-F238E27FC236}">
                <a16:creationId xmlns:a16="http://schemas.microsoft.com/office/drawing/2014/main" id="{61CC19D3-3130-4547-A595-48FEF09E7015}"/>
              </a:ext>
            </a:extLst>
          </p:cNvPr>
          <p:cNvSpPr>
            <a:spLocks noGrp="1"/>
          </p:cNvSpPr>
          <p:nvPr>
            <p:ph idx="1"/>
          </p:nvPr>
        </p:nvSpPr>
        <p:spPr>
          <a:xfrm>
            <a:off x="108332" y="1588265"/>
            <a:ext cx="8826348" cy="5109992"/>
          </a:xfrm>
        </p:spPr>
        <p:txBody>
          <a:bodyPr>
            <a:normAutofit fontScale="70000" lnSpcReduction="20000"/>
          </a:bodyPr>
          <a:lstStyle/>
          <a:p>
            <a:r>
              <a:rPr lang="en-US" sz="2900" b="1" dirty="0">
                <a:solidFill>
                  <a:schemeClr val="accent6">
                    <a:lumMod val="75000"/>
                  </a:schemeClr>
                </a:solidFill>
                <a:latin typeface="Arial" panose="020B0604020202020204" pitchFamily="34" charset="0"/>
                <a:cs typeface="Arial" panose="020B0604020202020204" pitchFamily="34" charset="0"/>
              </a:rPr>
              <a:t>Culture:  </a:t>
            </a:r>
            <a:r>
              <a:rPr lang="en-US" sz="2900" b="1" dirty="0">
                <a:latin typeface="Arial" panose="020B0604020202020204" pitchFamily="34" charset="0"/>
                <a:cs typeface="Arial" panose="020B0604020202020204" pitchFamily="34" charset="0"/>
              </a:rPr>
              <a:t>Rome was a relatively wealthy city and included several economic classes -- slaves, free individuals, official Roman citizens, and nobles of different kinds (political and military).  First-century Rome was known to be filled with all kinds of decadence, from the brutal practices of the arena to sexual immorality of all kinds.</a:t>
            </a:r>
          </a:p>
          <a:p>
            <a:endParaRPr lang="en-US" sz="1700" b="1" dirty="0">
              <a:latin typeface="Arial" panose="020B0604020202020204" pitchFamily="34" charset="0"/>
              <a:cs typeface="Arial" panose="020B0604020202020204" pitchFamily="34" charset="0"/>
            </a:endParaRPr>
          </a:p>
          <a:p>
            <a:r>
              <a:rPr lang="en-US" sz="2900" b="1" dirty="0">
                <a:solidFill>
                  <a:schemeClr val="accent6">
                    <a:lumMod val="75000"/>
                  </a:schemeClr>
                </a:solidFill>
                <a:latin typeface="Arial" panose="020B0604020202020204" pitchFamily="34" charset="0"/>
                <a:cs typeface="Arial" panose="020B0604020202020204" pitchFamily="34" charset="0"/>
              </a:rPr>
              <a:t>Religion</a:t>
            </a:r>
            <a:r>
              <a:rPr lang="en-US" sz="2900" b="1" dirty="0">
                <a:latin typeface="Arial" panose="020B0604020202020204" pitchFamily="34" charset="0"/>
                <a:cs typeface="Arial" panose="020B0604020202020204" pitchFamily="34" charset="0"/>
              </a:rPr>
              <a:t>:  During the first century, Rome was heavily influenced by Greek mythology and the practice of Emperor worship (the Imperial Cult).  Thus, most inhabitants of Rome were polytheistic -- worshiping several different gods or demigods depending on their own situations and preferences.  For this reason, Rome contained many temples, shrines, and places of worship.  Most forms of worship were tolerated.  Rome was also a home to "outsiders" of many different cultures, including Christians and Jews.</a:t>
            </a:r>
          </a:p>
          <a:p>
            <a:endParaRPr lang="en-US" sz="1700" b="1" dirty="0">
              <a:solidFill>
                <a:schemeClr val="accent6">
                  <a:lumMod val="75000"/>
                </a:schemeClr>
              </a:solidFill>
              <a:latin typeface="Arial" panose="020B0604020202020204" pitchFamily="34" charset="0"/>
              <a:cs typeface="Arial" panose="020B0604020202020204" pitchFamily="34" charset="0"/>
            </a:endParaRPr>
          </a:p>
          <a:p>
            <a:r>
              <a:rPr lang="en-US" sz="2900" b="1" dirty="0">
                <a:solidFill>
                  <a:schemeClr val="accent6">
                    <a:lumMod val="75000"/>
                  </a:schemeClr>
                </a:solidFill>
                <a:latin typeface="Arial" panose="020B0604020202020204" pitchFamily="34" charset="0"/>
                <a:cs typeface="Arial" panose="020B0604020202020204" pitchFamily="34" charset="0"/>
              </a:rPr>
              <a:t>The Church in Rome: </a:t>
            </a:r>
            <a:r>
              <a:rPr lang="en-US" sz="2900" b="1" dirty="0">
                <a:latin typeface="Arial" panose="020B0604020202020204" pitchFamily="34" charset="0"/>
                <a:cs typeface="Arial" panose="020B0604020202020204" pitchFamily="34" charset="0"/>
              </a:rPr>
              <a:t>Nobody is certain who began the Christian movement in Rome and developed the earliest churches within the city.  Many scholars believe the earliest Roman Christians were Jewish inhabitants of Rome who were exposed to Christianity while visiting Jerusalem -- perhaps even during the Day of Pentecost when the church was first established (see Acts 2:1-12)</a:t>
            </a:r>
          </a:p>
        </p:txBody>
      </p:sp>
    </p:spTree>
    <p:extLst>
      <p:ext uri="{BB962C8B-B14F-4D97-AF65-F5344CB8AC3E}">
        <p14:creationId xmlns:p14="http://schemas.microsoft.com/office/powerpoint/2010/main" val="514038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6195B-626A-8B43-9549-99EA8D21BF4C}"/>
              </a:ext>
            </a:extLst>
          </p:cNvPr>
          <p:cNvSpPr>
            <a:spLocks noGrp="1"/>
          </p:cNvSpPr>
          <p:nvPr>
            <p:ph type="title"/>
          </p:nvPr>
        </p:nvSpPr>
        <p:spPr/>
        <p:txBody>
          <a:bodyPr/>
          <a:lstStyle/>
          <a:p>
            <a:r>
              <a:rPr lang="en-US" dirty="0"/>
              <a:t>About Rome  </a:t>
            </a:r>
            <a:r>
              <a:rPr lang="en-US" sz="3600" dirty="0"/>
              <a:t>(3 of 3)</a:t>
            </a:r>
          </a:p>
        </p:txBody>
      </p:sp>
      <p:sp>
        <p:nvSpPr>
          <p:cNvPr id="4" name="Content Placeholder 3"/>
          <p:cNvSpPr>
            <a:spLocks noGrp="1"/>
          </p:cNvSpPr>
          <p:nvPr>
            <p:ph idx="1"/>
          </p:nvPr>
        </p:nvSpPr>
        <p:spPr>
          <a:xfrm>
            <a:off x="198303" y="1620955"/>
            <a:ext cx="8659257" cy="4625609"/>
          </a:xfrm>
        </p:spPr>
        <p:txBody>
          <a:bodyPr>
            <a:normAutofit fontScale="62500" lnSpcReduction="20000"/>
          </a:bodyPr>
          <a:lstStyle/>
          <a:p>
            <a:endParaRPr lang="en-US" b="1" dirty="0">
              <a:latin typeface="Arial" panose="020B0604020202020204" pitchFamily="34" charset="0"/>
              <a:cs typeface="Arial" panose="020B0604020202020204" pitchFamily="34" charset="0"/>
            </a:endParaRPr>
          </a:p>
          <a:p>
            <a:r>
              <a:rPr lang="en-US" b="1" dirty="0">
                <a:solidFill>
                  <a:schemeClr val="accent6">
                    <a:lumMod val="75000"/>
                  </a:schemeClr>
                </a:solidFill>
                <a:latin typeface="Arial" panose="020B0604020202020204" pitchFamily="34" charset="0"/>
                <a:cs typeface="Arial" panose="020B0604020202020204" pitchFamily="34" charset="0"/>
              </a:rPr>
              <a:t>Persecution:  </a:t>
            </a:r>
            <a:r>
              <a:rPr lang="en-US" b="1" dirty="0">
                <a:latin typeface="Arial" panose="020B0604020202020204" pitchFamily="34" charset="0"/>
                <a:cs typeface="Arial" panose="020B0604020202020204" pitchFamily="34" charset="0"/>
              </a:rPr>
              <a:t>The people of Rome were tolerant of most religious expressions.  However, that tolerance was largely limited to religions that were polytheistic -- meaning, the Roman authorities didn't care who you worshiped as long as you included the emperor and didn't create problems with other religious systems. . . . The apostle Paul wrote the Book of Romans during the early reign of Nero, when Christian persecution was just beginning.  The persecution became much worse near the end of the first century, particularly under Emperor Domitian. </a:t>
            </a:r>
          </a:p>
          <a:p>
            <a:endParaRPr lang="en-US" b="1" dirty="0">
              <a:latin typeface="Arial" panose="020B0604020202020204" pitchFamily="34" charset="0"/>
              <a:cs typeface="Arial" panose="020B0604020202020204" pitchFamily="34" charset="0"/>
            </a:endParaRPr>
          </a:p>
          <a:p>
            <a:r>
              <a:rPr lang="en-US" b="1" dirty="0">
                <a:solidFill>
                  <a:schemeClr val="accent6">
                    <a:lumMod val="75000"/>
                  </a:schemeClr>
                </a:solidFill>
                <a:latin typeface="Arial" panose="020B0604020202020204" pitchFamily="34" charset="0"/>
                <a:cs typeface="Arial" panose="020B0604020202020204" pitchFamily="34" charset="0"/>
              </a:rPr>
              <a:t>Moving Forward: </a:t>
            </a:r>
            <a:r>
              <a:rPr lang="en-US" b="1" dirty="0">
                <a:latin typeface="Arial" panose="020B0604020202020204" pitchFamily="34" charset="0"/>
                <a:cs typeface="Arial" panose="020B0604020202020204" pitchFamily="34" charset="0"/>
              </a:rPr>
              <a:t>The church at Rome experienced healthy growth throughout the first century.  This explains why the apostle Paul was so eager to visit the Christians in Rome and provide additional leadership during their struggles.  (Rom. 1:11-15)</a:t>
            </a:r>
          </a:p>
          <a:p>
            <a:pPr marL="118872" indent="0">
              <a:buNone/>
            </a:pPr>
            <a:r>
              <a:rPr lang="en-US" b="1" dirty="0">
                <a:latin typeface="Arial" panose="020B0604020202020204" pitchFamily="34" charset="0"/>
                <a:cs typeface="Arial" panose="020B0604020202020204" pitchFamily="34" charset="0"/>
              </a:rPr>
              <a:t>    </a:t>
            </a:r>
          </a:p>
          <a:p>
            <a:pPr marL="118872" indent="0">
              <a:buNone/>
            </a:pPr>
            <a:r>
              <a:rPr lang="en-US" b="1" dirty="0">
                <a:latin typeface="Arial" panose="020B0604020202020204" pitchFamily="34" charset="0"/>
                <a:cs typeface="Arial" panose="020B0604020202020204" pitchFamily="34" charset="0"/>
              </a:rPr>
              <a:t>					--- </a:t>
            </a:r>
            <a:r>
              <a:rPr lang="en-US" sz="2400" b="1" dirty="0">
                <a:latin typeface="Arial" panose="020B0604020202020204" pitchFamily="34" charset="0"/>
                <a:cs typeface="Arial" panose="020B0604020202020204" pitchFamily="34" charset="0"/>
              </a:rPr>
              <a:t>Sam O’Neal, Christianity Today</a:t>
            </a:r>
          </a:p>
        </p:txBody>
      </p:sp>
    </p:spTree>
    <p:extLst>
      <p:ext uri="{BB962C8B-B14F-4D97-AF65-F5344CB8AC3E}">
        <p14:creationId xmlns:p14="http://schemas.microsoft.com/office/powerpoint/2010/main" val="6773781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5600</TotalTime>
  <Words>10818</Words>
  <Application>Microsoft Macintosh PowerPoint</Application>
  <PresentationFormat>On-screen Show (4:3)</PresentationFormat>
  <Paragraphs>824</Paragraphs>
  <Slides>49</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49</vt:i4>
      </vt:variant>
    </vt:vector>
  </HeadingPairs>
  <TitlesOfParts>
    <vt:vector size="59" baseType="lpstr">
      <vt:lpstr>Abadi MT Condensed Extra Bold</vt:lpstr>
      <vt:lpstr>Aharoni</vt:lpstr>
      <vt:lpstr>Arial</vt:lpstr>
      <vt:lpstr>Arial Black</vt:lpstr>
      <vt:lpstr>Calibri</vt:lpstr>
      <vt:lpstr>Corbel</vt:lpstr>
      <vt:lpstr>Wingdings</vt:lpstr>
      <vt:lpstr>Wingdings 2</vt:lpstr>
      <vt:lpstr>Wingdings 3</vt:lpstr>
      <vt:lpstr>Module</vt:lpstr>
      <vt:lpstr>Symphony of the Scriptures</vt:lpstr>
      <vt:lpstr>PowerPoint Presentation</vt:lpstr>
      <vt:lpstr>PowerPoint Presentation</vt:lpstr>
      <vt:lpstr>About the New Testament  “Canon”</vt:lpstr>
      <vt:lpstr>  Author and Audience  </vt:lpstr>
      <vt:lpstr>    When written and from where?  </vt:lpstr>
      <vt:lpstr>About Rome  (1 of 3)</vt:lpstr>
      <vt:lpstr>About Rome  (2 of 3)</vt:lpstr>
      <vt:lpstr>About Rome  (3 of 3)</vt:lpstr>
      <vt:lpstr>Romans</vt:lpstr>
      <vt:lpstr>  Who wrote the book?  </vt:lpstr>
      <vt:lpstr>  Where are we?  </vt:lpstr>
      <vt:lpstr>  Why is Romans so important? (1 of 2)  </vt:lpstr>
      <vt:lpstr>  Why is Romans so important? (2 of 2)  </vt:lpstr>
      <vt:lpstr>   What's the point? </vt:lpstr>
      <vt:lpstr>  How do I apply?</vt:lpstr>
      <vt:lpstr>Theme - John 20:30-31</vt:lpstr>
      <vt:lpstr>Words of emphasis in Romans *</vt:lpstr>
      <vt:lpstr>Romans  1:16</vt:lpstr>
      <vt:lpstr>Romans  1:16</vt:lpstr>
      <vt:lpstr>Romans  1:16</vt:lpstr>
      <vt:lpstr>Romans  1:16</vt:lpstr>
      <vt:lpstr>Romans  1:16</vt:lpstr>
      <vt:lpstr>Romans  1:16</vt:lpstr>
      <vt:lpstr>Brief Outline</vt:lpstr>
      <vt:lpstr>PowerPoint Presentation</vt:lpstr>
      <vt:lpstr>Other key concepts in Romans </vt:lpstr>
      <vt:lpstr>Romans  1:18-20</vt:lpstr>
      <vt:lpstr>PowerPoint Presentation</vt:lpstr>
      <vt:lpstr>Romans 2:1-3</vt:lpstr>
      <vt:lpstr>Romans 3:20-24, 28</vt:lpstr>
      <vt:lpstr>Romans 5:8-11</vt:lpstr>
      <vt:lpstr>Romans 5:18-19</vt:lpstr>
      <vt:lpstr>Romans 6:8-11</vt:lpstr>
      <vt:lpstr>Paul’s Rhetorical Questions</vt:lpstr>
      <vt:lpstr>Romans 7:14-21</vt:lpstr>
      <vt:lpstr>Romans 7:24 – 8:5</vt:lpstr>
      <vt:lpstr>Romans 8:9-11;14-17</vt:lpstr>
      <vt:lpstr>Romans 8:26-27</vt:lpstr>
      <vt:lpstr>Romans 8:31-33</vt:lpstr>
      <vt:lpstr>Romans 8:35,38-39</vt:lpstr>
      <vt:lpstr>Romans 10:9-13</vt:lpstr>
      <vt:lpstr>Romans 12:4-8</vt:lpstr>
      <vt:lpstr>Romans 12:10-21</vt:lpstr>
      <vt:lpstr>Romans 13:1-7</vt:lpstr>
      <vt:lpstr>Romans 14:1-7</vt:lpstr>
      <vt:lpstr>Romans 16:17-19</vt:lpstr>
      <vt:lpstr> Final thoughts (16:1-27)</vt:lpstr>
      <vt:lpstr>Romans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213</cp:revision>
  <cp:lastPrinted>2022-03-11T21:13:14Z</cp:lastPrinted>
  <dcterms:created xsi:type="dcterms:W3CDTF">2010-11-07T11:38:16Z</dcterms:created>
  <dcterms:modified xsi:type="dcterms:W3CDTF">2022-12-26T08:45:58Z</dcterms:modified>
</cp:coreProperties>
</file>